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8" r:id="rId4"/>
    <p:sldId id="258" r:id="rId5"/>
    <p:sldId id="275" r:id="rId6"/>
    <p:sldId id="272" r:id="rId7"/>
    <p:sldId id="1541" r:id="rId8"/>
    <p:sldId id="1542" r:id="rId9"/>
    <p:sldId id="1543" r:id="rId10"/>
    <p:sldId id="271" r:id="rId11"/>
    <p:sldId id="297" r:id="rId12"/>
    <p:sldId id="298" r:id="rId13"/>
    <p:sldId id="286" r:id="rId14"/>
    <p:sldId id="287" r:id="rId15"/>
    <p:sldId id="1552" r:id="rId16"/>
    <p:sldId id="1553" r:id="rId17"/>
    <p:sldId id="1554" r:id="rId18"/>
    <p:sldId id="1555" r:id="rId19"/>
    <p:sldId id="1556" r:id="rId20"/>
    <p:sldId id="1551" r:id="rId21"/>
    <p:sldId id="285" r:id="rId22"/>
    <p:sldId id="1560" r:id="rId23"/>
    <p:sldId id="1561" r:id="rId24"/>
    <p:sldId id="1562" r:id="rId25"/>
    <p:sldId id="1549" r:id="rId26"/>
    <p:sldId id="1557" r:id="rId27"/>
    <p:sldId id="1558" r:id="rId28"/>
    <p:sldId id="1563" r:id="rId29"/>
    <p:sldId id="1564" r:id="rId30"/>
    <p:sldId id="1565" r:id="rId31"/>
    <p:sldId id="288" r:id="rId32"/>
    <p:sldId id="1559" r:id="rId33"/>
    <p:sldId id="291" r:id="rId34"/>
    <p:sldId id="1566" r:id="rId35"/>
    <p:sldId id="296" r:id="rId36"/>
    <p:sldId id="1547" r:id="rId37"/>
    <p:sldId id="1548" r:id="rId38"/>
    <p:sldId id="1550" r:id="rId39"/>
    <p:sldId id="1567" r:id="rId40"/>
    <p:sldId id="1568" r:id="rId41"/>
  </p:sldIdLst>
  <p:sldSz cx="18288000" cy="10287000"/>
  <p:notesSz cx="6858000" cy="9144000"/>
  <p:embeddedFontLst>
    <p:embeddedFont>
      <p:font typeface="Source Han Sans KR" panose="020B0600000101010101" charset="-127"/>
      <p:regular r:id="rId43"/>
    </p:embeddedFont>
    <p:embeddedFont>
      <p:font typeface="Source Han Sans KR Bold" panose="020B0600000101010101" charset="-127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Inter" panose="020B0600000101010101" charset="0"/>
      <p:regular r:id="rId49"/>
      <p:bold r:id="rId50"/>
    </p:embeddedFont>
    <p:embeddedFont>
      <p:font typeface="Inter Bold" panose="020B0600000101010101" charset="0"/>
      <p:regular r:id="rId51"/>
      <p:bold r:id="rId52"/>
    </p:embeddedFont>
    <p:embeddedFont>
      <p:font typeface="Malgun Gothic Semilight" panose="020B0502040204020203" pitchFamily="50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92B17-5523-4081-A7F7-AFC3AC728BBB}" v="30" dt="2024-10-11T05:13:42.893"/>
    <p1510:client id="{8851DB22-D460-4366-802B-BAE2001619B6}" v="3" dt="2024-10-11T05:49:47.050"/>
    <p1510:client id="{AB05F387-941D-42E5-9FC9-F77D324E9504}" v="104" dt="2024-10-11T02:43:19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38" y="-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8851DB22-D460-4366-802B-BAE2001619B6}"/>
    <pc:docChg chg="undo custSel addSld delSld modSld">
      <pc:chgData name="필문 정" userId="2ce4f8eed8444bc6" providerId="LiveId" clId="{8851DB22-D460-4366-802B-BAE2001619B6}" dt="2024-10-11T05:50:05.450" v="113" actId="1076"/>
      <pc:docMkLst>
        <pc:docMk/>
      </pc:docMkLst>
      <pc:sldChg chg="modSp mod">
        <pc:chgData name="필문 정" userId="2ce4f8eed8444bc6" providerId="LiveId" clId="{8851DB22-D460-4366-802B-BAE2001619B6}" dt="2024-10-11T05:45:49.524" v="45" actId="1076"/>
        <pc:sldMkLst>
          <pc:docMk/>
          <pc:sldMk cId="2094416355" sldId="291"/>
        </pc:sldMkLst>
        <pc:spChg chg="mod">
          <ac:chgData name="필문 정" userId="2ce4f8eed8444bc6" providerId="LiveId" clId="{8851DB22-D460-4366-802B-BAE2001619B6}" dt="2024-10-11T05:45:49.524" v="45" actId="1076"/>
          <ac:spMkLst>
            <pc:docMk/>
            <pc:sldMk cId="2094416355" sldId="291"/>
            <ac:spMk id="5" creationId="{BA6AF441-5F1D-3BF8-A83E-8F2EB774BD97}"/>
          </ac:spMkLst>
        </pc:spChg>
      </pc:sldChg>
      <pc:sldChg chg="addSp modSp mod">
        <pc:chgData name="필문 정" userId="2ce4f8eed8444bc6" providerId="LiveId" clId="{8851DB22-D460-4366-802B-BAE2001619B6}" dt="2024-10-11T05:33:02.898" v="8" actId="1037"/>
        <pc:sldMkLst>
          <pc:docMk/>
          <pc:sldMk cId="3536449505" sldId="1543"/>
        </pc:sldMkLst>
        <pc:picChg chg="add mod">
          <ac:chgData name="필문 정" userId="2ce4f8eed8444bc6" providerId="LiveId" clId="{8851DB22-D460-4366-802B-BAE2001619B6}" dt="2024-10-11T05:32:36.017" v="3" actId="14100"/>
          <ac:picMkLst>
            <pc:docMk/>
            <pc:sldMk cId="3536449505" sldId="1543"/>
            <ac:picMk id="6" creationId="{7B1D887D-1698-2C6B-953A-0C5AE758ACB8}"/>
          </ac:picMkLst>
        </pc:picChg>
        <pc:picChg chg="add mod">
          <ac:chgData name="필문 정" userId="2ce4f8eed8444bc6" providerId="LiveId" clId="{8851DB22-D460-4366-802B-BAE2001619B6}" dt="2024-10-11T05:33:02.898" v="8" actId="1037"/>
          <ac:picMkLst>
            <pc:docMk/>
            <pc:sldMk cId="3536449505" sldId="1543"/>
            <ac:picMk id="8" creationId="{7A2C13C7-9294-6D7D-47C2-F16E67F5B672}"/>
          </ac:picMkLst>
        </pc:picChg>
      </pc:sldChg>
      <pc:sldChg chg="modSp mod">
        <pc:chgData name="필문 정" userId="2ce4f8eed8444bc6" providerId="LiveId" clId="{8851DB22-D460-4366-802B-BAE2001619B6}" dt="2024-10-11T05:43:39.510" v="21" actId="20577"/>
        <pc:sldMkLst>
          <pc:docMk/>
          <pc:sldMk cId="17098114" sldId="1563"/>
        </pc:sldMkLst>
        <pc:graphicFrameChg chg="modGraphic">
          <ac:chgData name="필문 정" userId="2ce4f8eed8444bc6" providerId="LiveId" clId="{8851DB22-D460-4366-802B-BAE2001619B6}" dt="2024-10-11T05:43:39.510" v="21" actId="20577"/>
          <ac:graphicFrameMkLst>
            <pc:docMk/>
            <pc:sldMk cId="17098114" sldId="1563"/>
            <ac:graphicFrameMk id="5" creationId="{91C7BD6D-5870-1090-F7C5-A89187B943BA}"/>
          </ac:graphicFrameMkLst>
        </pc:graphicFrameChg>
      </pc:sldChg>
      <pc:sldChg chg="modSp mod">
        <pc:chgData name="필문 정" userId="2ce4f8eed8444bc6" providerId="LiveId" clId="{8851DB22-D460-4366-802B-BAE2001619B6}" dt="2024-10-11T05:43:53.493" v="23" actId="6549"/>
        <pc:sldMkLst>
          <pc:docMk/>
          <pc:sldMk cId="67304504" sldId="1564"/>
        </pc:sldMkLst>
        <pc:graphicFrameChg chg="modGraphic">
          <ac:chgData name="필문 정" userId="2ce4f8eed8444bc6" providerId="LiveId" clId="{8851DB22-D460-4366-802B-BAE2001619B6}" dt="2024-10-11T05:43:53.493" v="23" actId="6549"/>
          <ac:graphicFrameMkLst>
            <pc:docMk/>
            <pc:sldMk cId="67304504" sldId="1564"/>
            <ac:graphicFrameMk id="5" creationId="{3CAD466B-267F-584B-4819-C74437576BB7}"/>
          </ac:graphicFrameMkLst>
        </pc:graphicFrameChg>
      </pc:sldChg>
      <pc:sldChg chg="delSp modSp add mod">
        <pc:chgData name="필문 정" userId="2ce4f8eed8444bc6" providerId="LiveId" clId="{8851DB22-D460-4366-802B-BAE2001619B6}" dt="2024-10-11T05:48:26.328" v="79" actId="478"/>
        <pc:sldMkLst>
          <pc:docMk/>
          <pc:sldMk cId="4238786474" sldId="1566"/>
        </pc:sldMkLst>
        <pc:spChg chg="del mod">
          <ac:chgData name="필문 정" userId="2ce4f8eed8444bc6" providerId="LiveId" clId="{8851DB22-D460-4366-802B-BAE2001619B6}" dt="2024-10-11T05:47:46.951" v="54" actId="478"/>
          <ac:spMkLst>
            <pc:docMk/>
            <pc:sldMk cId="4238786474" sldId="1566"/>
            <ac:spMk id="2" creationId="{80CFC547-39CF-7F19-807C-B81E540DD725}"/>
          </ac:spMkLst>
        </pc:spChg>
        <pc:spChg chg="del">
          <ac:chgData name="필문 정" userId="2ce4f8eed8444bc6" providerId="LiveId" clId="{8851DB22-D460-4366-802B-BAE2001619B6}" dt="2024-10-11T05:47:38.892" v="51" actId="478"/>
          <ac:spMkLst>
            <pc:docMk/>
            <pc:sldMk cId="4238786474" sldId="1566"/>
            <ac:spMk id="3" creationId="{3ACB2EAC-56E4-76AB-035D-2E821A60C1A7}"/>
          </ac:spMkLst>
        </pc:spChg>
        <pc:spChg chg="del">
          <ac:chgData name="필문 정" userId="2ce4f8eed8444bc6" providerId="LiveId" clId="{8851DB22-D460-4366-802B-BAE2001619B6}" dt="2024-10-11T05:48:26.328" v="79" actId="478"/>
          <ac:spMkLst>
            <pc:docMk/>
            <pc:sldMk cId="4238786474" sldId="1566"/>
            <ac:spMk id="5" creationId="{75630980-C41E-0E09-5706-73C2BD41D386}"/>
          </ac:spMkLst>
        </pc:spChg>
        <pc:spChg chg="del">
          <ac:chgData name="필문 정" userId="2ce4f8eed8444bc6" providerId="LiveId" clId="{8851DB22-D460-4366-802B-BAE2001619B6}" dt="2024-10-11T05:47:37.131" v="48" actId="478"/>
          <ac:spMkLst>
            <pc:docMk/>
            <pc:sldMk cId="4238786474" sldId="1566"/>
            <ac:spMk id="6" creationId="{9970CD97-A9EB-530E-876D-6AA5580000AC}"/>
          </ac:spMkLst>
        </pc:spChg>
        <pc:spChg chg="del mod">
          <ac:chgData name="필문 정" userId="2ce4f8eed8444bc6" providerId="LiveId" clId="{8851DB22-D460-4366-802B-BAE2001619B6}" dt="2024-10-11T05:47:38.058" v="50" actId="478"/>
          <ac:spMkLst>
            <pc:docMk/>
            <pc:sldMk cId="4238786474" sldId="1566"/>
            <ac:spMk id="7" creationId="{4B42C09B-8C00-0941-3CC3-D22760F345E5}"/>
          </ac:spMkLst>
        </pc:spChg>
        <pc:spChg chg="del">
          <ac:chgData name="필문 정" userId="2ce4f8eed8444bc6" providerId="LiveId" clId="{8851DB22-D460-4366-802B-BAE2001619B6}" dt="2024-10-11T05:47:41.044" v="52" actId="478"/>
          <ac:spMkLst>
            <pc:docMk/>
            <pc:sldMk cId="4238786474" sldId="1566"/>
            <ac:spMk id="9" creationId="{DFEA74F2-5637-2041-6EC0-63C982324CB0}"/>
          </ac:spMkLst>
        </pc:spChg>
        <pc:spChg chg="mod">
          <ac:chgData name="필문 정" userId="2ce4f8eed8444bc6" providerId="LiveId" clId="{8851DB22-D460-4366-802B-BAE2001619B6}" dt="2024-10-11T05:48:09.128" v="78" actId="1076"/>
          <ac:spMkLst>
            <pc:docMk/>
            <pc:sldMk cId="4238786474" sldId="1566"/>
            <ac:spMk id="13" creationId="{98F3E6C3-B7A8-FC04-5F97-677DA803BBC0}"/>
          </ac:spMkLst>
        </pc:spChg>
      </pc:sldChg>
      <pc:sldChg chg="add del">
        <pc:chgData name="필문 정" userId="2ce4f8eed8444bc6" providerId="LiveId" clId="{8851DB22-D460-4366-802B-BAE2001619B6}" dt="2024-10-11T05:49:34.729" v="81" actId="2890"/>
        <pc:sldMkLst>
          <pc:docMk/>
          <pc:sldMk cId="1933232109" sldId="1567"/>
        </pc:sldMkLst>
      </pc:sldChg>
      <pc:sldChg chg="add del setBg">
        <pc:chgData name="필문 정" userId="2ce4f8eed8444bc6" providerId="LiveId" clId="{8851DB22-D460-4366-802B-BAE2001619B6}" dt="2024-10-11T05:49:47.050" v="83"/>
        <pc:sldMkLst>
          <pc:docMk/>
          <pc:sldMk cId="3561844664" sldId="1567"/>
        </pc:sldMkLst>
      </pc:sldChg>
      <pc:sldChg chg="modSp add mod">
        <pc:chgData name="필문 정" userId="2ce4f8eed8444bc6" providerId="LiveId" clId="{8851DB22-D460-4366-802B-BAE2001619B6}" dt="2024-10-11T05:49:52.835" v="90" actId="14100"/>
        <pc:sldMkLst>
          <pc:docMk/>
          <pc:sldMk cId="4035567121" sldId="1567"/>
        </pc:sldMkLst>
        <pc:spChg chg="mod">
          <ac:chgData name="필문 정" userId="2ce4f8eed8444bc6" providerId="LiveId" clId="{8851DB22-D460-4366-802B-BAE2001619B6}" dt="2024-10-11T05:49:52.835" v="90" actId="14100"/>
          <ac:spMkLst>
            <pc:docMk/>
            <pc:sldMk cId="4035567121" sldId="1567"/>
            <ac:spMk id="13" creationId="{978EC8B6-63DD-5E73-C0FD-F4454C569CE7}"/>
          </ac:spMkLst>
        </pc:spChg>
      </pc:sldChg>
      <pc:sldChg chg="modSp add mod">
        <pc:chgData name="필문 정" userId="2ce4f8eed8444bc6" providerId="LiveId" clId="{8851DB22-D460-4366-802B-BAE2001619B6}" dt="2024-10-11T05:50:05.450" v="113" actId="1076"/>
        <pc:sldMkLst>
          <pc:docMk/>
          <pc:sldMk cId="887683708" sldId="1568"/>
        </pc:sldMkLst>
        <pc:spChg chg="mod">
          <ac:chgData name="필문 정" userId="2ce4f8eed8444bc6" providerId="LiveId" clId="{8851DB22-D460-4366-802B-BAE2001619B6}" dt="2024-10-11T05:50:05.450" v="113" actId="1076"/>
          <ac:spMkLst>
            <pc:docMk/>
            <pc:sldMk cId="887683708" sldId="1568"/>
            <ac:spMk id="13" creationId="{C1F8FF39-19DF-5FDC-1687-0A6EAE5F14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1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Worksheet2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Excel_Worksheet3.xlsx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ngSolo/AlgoRyhth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텍스트, 손, 양초이(가) 표시된 사진">
            <a:extLst>
              <a:ext uri="{FF2B5EF4-FFF2-40B4-BE49-F238E27FC236}">
                <a16:creationId xmlns:a16="http://schemas.microsoft.com/office/drawing/2014/main" id="{95AC0C5E-14DF-5154-6C12-37F2739D0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latin typeface="Inter Bold"/>
                <a:ea typeface="Inter Bold"/>
                <a:cs typeface="Inter Bold"/>
                <a:sym typeface="Inter Bold"/>
              </a:rPr>
              <a:t>Project 1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chemeClr val="bg1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010400" y="5829300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&lt; JAVA</a:t>
            </a:r>
            <a:r>
              <a:rPr lang="ko-KR" altLang="en-US" sz="2300" b="1">
                <a:latin typeface="Inter Bold" panose="020B0600000101010101" charset="0"/>
                <a:ea typeface="Source Han Sans KR"/>
                <a:cs typeface="Source Han Sans KR"/>
                <a:sym typeface="Source Han Sans KR"/>
              </a:rPr>
              <a:t> 웹 서비스 구현 </a:t>
            </a:r>
            <a:r>
              <a:rPr lang="en-US" altLang="ko-KR" sz="2300" b="1" dirty="0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&gt;</a:t>
            </a:r>
            <a:endParaRPr lang="en-US" sz="2300" b="1" dirty="0">
              <a:latin typeface="Inter Bold" panose="020B0600000101010101" charset="0"/>
              <a:ea typeface="Inter Bold" panose="020B0600000101010101" charset="0"/>
              <a:cs typeface="Source Han Sans KR"/>
              <a:sym typeface="Source Han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1C339-C872-B7F8-D8FB-A5F636A361EA}"/>
              </a:ext>
            </a:extLst>
          </p:cNvPr>
          <p:cNvSpPr txBox="1"/>
          <p:nvPr/>
        </p:nvSpPr>
        <p:spPr>
          <a:xfrm>
            <a:off x="5372100" y="3552846"/>
            <a:ext cx="37719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&lt; </a:t>
            </a:r>
            <a:r>
              <a:rPr lang="ko-KR" altLang="en-US" sz="2300" b="1">
                <a:latin typeface="Inter Bold" panose="020B0600000101010101" charset="0"/>
                <a:ea typeface="Source Han Sans KR"/>
                <a:cs typeface="Source Han Sans KR"/>
                <a:sym typeface="Source Han Sans KR"/>
              </a:rPr>
              <a:t>엠아이티능력개발원</a:t>
            </a:r>
            <a:r>
              <a:rPr lang="en-US" altLang="ko-KR" sz="2300" b="1">
                <a:latin typeface="Inter Bold" panose="020B0600000101010101" charset="0"/>
                <a:ea typeface="Inter Bold" panose="020B0600000101010101" charset="0"/>
                <a:cs typeface="Source Han Sans KR"/>
                <a:sym typeface="Source Han Sans KR"/>
              </a:rPr>
              <a:t>&gt;</a:t>
            </a:r>
            <a:endParaRPr lang="en-US" sz="2300" b="1" dirty="0">
              <a:latin typeface="Inter Bold" panose="020B0600000101010101" charset="0"/>
              <a:ea typeface="Inter Bold" panose="020B0600000101010101" charset="0"/>
              <a:cs typeface="Source Han Sans KR"/>
              <a:sym typeface="Source Han Sans KR"/>
            </a:endParaRPr>
          </a:p>
        </p:txBody>
      </p:sp>
      <p:pic>
        <p:nvPicPr>
          <p:cNvPr id="4" name="그림 3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F34C4ED4-348C-5EAE-D577-3FD68DDB1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290786"/>
            <a:ext cx="2114550" cy="11109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182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atinLnBrk="1"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요구사항 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리스트</a:t>
            </a:r>
            <a:endParaRPr lang="en-US" altLang="ko-KR" sz="2600" b="1" dirty="0">
              <a:ln>
                <a:solidFill>
                  <a:schemeClr val="accent1">
                    <a:alpha val="0"/>
                  </a:schemeClr>
                </a:solidFill>
              </a:ln>
              <a:latin typeface="Inter Bold" panose="020B0600000101010101" charset="0"/>
              <a:ea typeface="Inter Bold" panose="020B0600000101010101" charset="0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라인, 번호, 폰트이(가) 표시된 사진">
            <a:extLst>
              <a:ext uri="{FF2B5EF4-FFF2-40B4-BE49-F238E27FC236}">
                <a16:creationId xmlns:a16="http://schemas.microsoft.com/office/drawing/2014/main" id="{3E833F57-158D-88A4-B668-F0BE05FF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2300"/>
            <a:ext cx="17145000" cy="4267200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0F5F05-1FD0-DAB2-0EB1-05458E84E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331676"/>
              </p:ext>
            </p:extLst>
          </p:nvPr>
        </p:nvGraphicFramePr>
        <p:xfrm>
          <a:off x="14292263" y="479425"/>
          <a:ext cx="1868487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48600" imgH="799200" progId="Excel.Sheet.12">
                  <p:embed/>
                </p:oleObj>
              </mc:Choice>
              <mc:Fallback>
                <p:oleObj name="Worksheet" showAsIcon="1" r:id="rId4" imgW="948600" imgH="799200" progId="Excel.Sheet.12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6F0F5F05-1FD0-DAB2-0EB1-05458E84E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92263" y="479425"/>
                        <a:ext cx="1868487" cy="142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번호, 스크린샷, 폰트이(가) 표시된 사진">
            <a:extLst>
              <a:ext uri="{FF2B5EF4-FFF2-40B4-BE49-F238E27FC236}">
                <a16:creationId xmlns:a16="http://schemas.microsoft.com/office/drawing/2014/main" id="{AC69E880-0101-1B64-EAE2-BA4B774E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57435"/>
            <a:ext cx="14554200" cy="7153265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8BE3542-2366-49AA-3BC3-9A8E9A2432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309699"/>
              </p:ext>
            </p:extLst>
          </p:nvPr>
        </p:nvGraphicFramePr>
        <p:xfrm>
          <a:off x="14401800" y="398218"/>
          <a:ext cx="1800000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92417" progId="Excel.Sheet.12">
                  <p:embed/>
                </p:oleObj>
              </mc:Choice>
              <mc:Fallback>
                <p:oleObj name="Worksheet" showAsIcon="1" r:id="rId4" imgW="914400" imgH="792417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C8BE3542-2366-49AA-3BC3-9A8E9A2432DA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01800" y="398218"/>
                        <a:ext cx="1800000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8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572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기능정의서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번호, 폰트, 평행이(가) 표시된 사진">
            <a:extLst>
              <a:ext uri="{FF2B5EF4-FFF2-40B4-BE49-F238E27FC236}">
                <a16:creationId xmlns:a16="http://schemas.microsoft.com/office/drawing/2014/main" id="{F6EFB233-5948-EBEC-DACD-808877D44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6900"/>
            <a:ext cx="14478000" cy="84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데이터베이스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(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ERD)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72341A0-1193-7F9F-E3A8-61D42FEB9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5500"/>
            <a:ext cx="10515600" cy="7773222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D19F0F20-78F9-3C34-ABC0-A42A7D8D7AE1}"/>
              </a:ext>
            </a:extLst>
          </p:cNvPr>
          <p:cNvSpPr txBox="1"/>
          <p:nvPr/>
        </p:nvSpPr>
        <p:spPr>
          <a:xfrm>
            <a:off x="11582400" y="6987803"/>
            <a:ext cx="6248400" cy="316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Notice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공지사항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A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nalysis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analysis_result :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분석결과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emp_user : </a:t>
            </a:r>
            <a:r>
              <a:rPr lang="ko-KR" alt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로그인 정보 테이블</a:t>
            </a:r>
            <a:endParaRPr lang="en-US" sz="2000" b="1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sz="20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- i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ntro_inq :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문의사항 테이블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>
              <a:lnSpc>
                <a:spcPts val="4200"/>
              </a:lnSpc>
              <a:spcBef>
                <a:spcPct val="0"/>
              </a:spcBef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59578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1ED268-D33A-83EB-805F-AAAC68DEF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36627"/>
              </p:ext>
            </p:extLst>
          </p:nvPr>
        </p:nvGraphicFramePr>
        <p:xfrm>
          <a:off x="609600" y="3051314"/>
          <a:ext cx="4329434" cy="585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434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88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id : String {id}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password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emp_name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: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phone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user_dept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user_pos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2518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dirty="0"/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aseline="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password)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 : void</a:t>
                      </a: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setPhone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phone) : void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getUser_dept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setUser_dept(String user_dept) : void</a:t>
                      </a:r>
                    </a:p>
                    <a:p>
                      <a:pPr algn="l" latinLnBrk="1"/>
                      <a:r>
                        <a:rPr lang="nb-NO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user_pos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3379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0EDF74-5DB2-8AD6-C4EC-33271BFA5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242643"/>
              </p:ext>
            </p:extLst>
          </p:nvPr>
        </p:nvGraphicFramePr>
        <p:xfrm>
          <a:off x="12091734" y="3035082"/>
          <a:ext cx="5912168" cy="3306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216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517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EmpUserDao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DataSource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EmpUserDao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getEmpUserById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emp_id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findUserByEmpIdAndEmail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email) :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/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updatePassword02(String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EmpUser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6448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190B5E-E868-8F42-F2CB-DFDEA7109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32382"/>
              </p:ext>
            </p:extLst>
          </p:nvPr>
        </p:nvGraphicFramePr>
        <p:xfrm>
          <a:off x="5242437" y="5725401"/>
          <a:ext cx="6680118" cy="12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80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CheckPasswordServlet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73934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012C6CB-44ED-DB04-DA24-C150A962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34970"/>
              </p:ext>
            </p:extLst>
          </p:nvPr>
        </p:nvGraphicFramePr>
        <p:xfrm>
          <a:off x="5245102" y="3056742"/>
          <a:ext cx="6680118" cy="1235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2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LoginController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altLang="ko-KR" sz="1500" dirty="0"/>
                    </a:p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F997FB9-1DB9-5FDA-44AE-AF947D60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84560"/>
              </p:ext>
            </p:extLst>
          </p:nvPr>
        </p:nvGraphicFramePr>
        <p:xfrm>
          <a:off x="5242644" y="4398460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LogoutController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LogoutController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ko-KR" sz="1500" dirty="0"/>
                        <a:t>  </a:t>
                      </a:r>
                    </a:p>
                    <a:p>
                      <a:pPr algn="just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E4D9CA9-551D-35DB-262A-C04F4BA9F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2020"/>
              </p:ext>
            </p:extLst>
          </p:nvPr>
        </p:nvGraphicFramePr>
        <p:xfrm>
          <a:off x="5242437" y="7074774"/>
          <a:ext cx="6680118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SendPassword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just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generateRandomPassword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just" latinLnBrk="1"/>
                      <a:r>
                        <a:rPr lang="en-US" altLang="ko-KR" sz="1500" b="1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to, 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newPassword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8BCCFC-93A3-7F82-1D74-94DDD000C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39018"/>
              </p:ext>
            </p:extLst>
          </p:nvPr>
        </p:nvGraphicFramePr>
        <p:xfrm>
          <a:off x="5242437" y="8410239"/>
          <a:ext cx="6680118" cy="10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118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24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UpdatePasswordServlet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652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UpdatePasswordServlet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2C25620B-AC9A-BCF2-31D1-2A059AB3F01E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1)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임직원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97439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849AB-C639-62A2-26E2-F0D79CE2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4F065B4-687E-D187-A522-68581AE870EC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E3D257D2-3EAA-3267-080F-A934D71C66D7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3519E69-8FFD-0543-75E0-E80A09243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65BAF481-0105-75DF-81C5-8170141828C2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2)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공지사항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0A9D4A7-1BB4-C16E-9EA0-21F23E0DF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54844"/>
              </p:ext>
            </p:extLst>
          </p:nvPr>
        </p:nvGraphicFramePr>
        <p:xfrm>
          <a:off x="9639300" y="1903026"/>
          <a:ext cx="6972300" cy="4378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2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46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181521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logger : Logger 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47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Boolean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getNoticeByNum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Notice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fr-FR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getNoticesByPage(int page, int pageSize) : 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List&lt;Notice&gt;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insertNotice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getRecentNotices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limit)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searchNoticesByKeyword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keyword, int page, int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pageSize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List&lt;Notice&gt;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getSearchNoticeCount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keyword) : int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BE5A036-E584-0550-BDBE-F6AB19D66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759101"/>
              </p:ext>
            </p:extLst>
          </p:nvPr>
        </p:nvGraphicFramePr>
        <p:xfrm>
          <a:off x="11147305" y="6533658"/>
          <a:ext cx="3956289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311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605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num : int {id}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title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content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empId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empName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createdAt</a:t>
                      </a:r>
                      <a:r>
                        <a:rPr lang="en-US" altLang="ko-KR" sz="1500" dirty="0"/>
                        <a:t> : Timestamp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126051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int()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{id}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getTitle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getContent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getEmpId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getEmpName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getCreatedAt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187174-0741-FCCC-AFF2-8FABACD0A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11282"/>
              </p:ext>
            </p:extLst>
          </p:nvPr>
        </p:nvGraphicFramePr>
        <p:xfrm>
          <a:off x="1251185" y="3012711"/>
          <a:ext cx="771770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NoticeList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getNoticeList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(Notice notice) : void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removeNotice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Boolean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findNoticeByNum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 : Optional&lt;Notice&gt;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findNoticesByTitle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title) : List&lt;Notice&gt;</a:t>
                      </a:r>
                    </a:p>
                    <a:p>
                      <a:pPr algn="l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clearNotices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void</a:t>
                      </a:r>
                      <a:b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i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D09EEC-59F7-98DB-3FCE-651199ECF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88936"/>
              </p:ext>
            </p:extLst>
          </p:nvPr>
        </p:nvGraphicFramePr>
        <p:xfrm>
          <a:off x="1206734" y="6110804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DeleteNoticeServlet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D6D36AD-8CCB-5705-D493-EADA8880B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475238"/>
              </p:ext>
            </p:extLst>
          </p:nvPr>
        </p:nvGraphicFramePr>
        <p:xfrm>
          <a:off x="1198512" y="7616467"/>
          <a:ext cx="770818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UpdateNoticeServlet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  <a:p>
                      <a:pPr algn="l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36CB561-62CE-AEE3-7267-706B3FCEC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80969"/>
              </p:ext>
            </p:extLst>
          </p:nvPr>
        </p:nvGraphicFramePr>
        <p:xfrm>
          <a:off x="1166687" y="8933597"/>
          <a:ext cx="7708187" cy="82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8187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WriteNoticeServlet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4141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 : void</a:t>
                      </a:r>
                      <a:endParaRPr lang="en-US" altLang="ko-KR" sz="15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88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172C0-7541-8E6F-B776-AC05455D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6FDA83A-DB52-2AF5-7BA7-28AEDC228168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752D95C4-932D-F889-AC28-C0454332F456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2D6A130B-B188-7415-164A-3405CB0F9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73BEE8AA-DA7B-A529-6E1E-ADF6AFB271E0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3)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6AC8C49-3686-0C80-56D9-2F9CAFCC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757944"/>
              </p:ext>
            </p:extLst>
          </p:nvPr>
        </p:nvGraphicFramePr>
        <p:xfrm>
          <a:off x="12919405" y="2719153"/>
          <a:ext cx="4245297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297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AnaDo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Stirng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ana_result</a:t>
                      </a:r>
                      <a:r>
                        <a:rPr lang="en-US" altLang="ko-KR" sz="1500" dirty="0"/>
                        <a:t>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42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setAna_email(String ana_email) : void</a:t>
                      </a:r>
                    </a:p>
                    <a:p>
                      <a:pPr algn="l" latinLnBrk="1"/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b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ana_type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ana_data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getAna_path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setAna_path(String ana_path) :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getAna_result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sv-SE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setAna_result(String ana_reuslt)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388504A-7A02-A5AA-39B8-CB5A05F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62746"/>
              </p:ext>
            </p:extLst>
          </p:nvPr>
        </p:nvGraphicFramePr>
        <p:xfrm>
          <a:off x="1223108" y="2933700"/>
          <a:ext cx="384748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485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6517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DB_IP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DB_PORT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DB_NAME : String 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DB_URL1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DB_PASSWORD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connection : Connection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result : String</a:t>
                      </a:r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rs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ResultSet</a:t>
                      </a:r>
                      <a:endParaRPr lang="en-US" altLang="ko-KR" sz="1500" b="0" i="0" dirty="0"/>
                    </a:p>
                    <a:p>
                      <a:pPr algn="just" latinLnBrk="1"/>
                      <a:r>
                        <a:rPr lang="en-US" altLang="ko-KR" sz="1500" b="0" i="0" dirty="0"/>
                        <a:t>  </a:t>
                      </a:r>
                      <a:r>
                        <a:rPr lang="en-US" altLang="ko-KR" sz="1500" b="0" i="0" dirty="0" err="1"/>
                        <a:t>stmt</a:t>
                      </a:r>
                      <a:r>
                        <a:rPr lang="en-US" altLang="ko-KR" sz="1500" b="0" i="0" dirty="0"/>
                        <a:t> : </a:t>
                      </a:r>
                      <a:r>
                        <a:rPr lang="en-US" altLang="ko-KR" sz="1500" b="0" i="0" dirty="0" err="1"/>
                        <a:t>PreparedStatement</a:t>
                      </a:r>
                      <a:endParaRPr lang="en-US" altLang="ko-KR" sz="1500" b="0" i="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dirty="0"/>
                        <a:t>  </a:t>
                      </a:r>
                      <a:r>
                        <a:rPr lang="en-US" altLang="ko-KR" sz="1500" b="0" u="none" dirty="0" err="1"/>
                        <a:t>db_upload</a:t>
                      </a:r>
                      <a:r>
                        <a:rPr lang="en-US" altLang="ko-KR" sz="1500" b="0" u="none" dirty="0"/>
                        <a:t>(class </a:t>
                      </a:r>
                      <a:r>
                        <a:rPr lang="en-US" altLang="ko-KR" sz="1500" b="0" u="none" dirty="0" err="1"/>
                        <a:t>AnaDo</a:t>
                      </a:r>
                      <a:r>
                        <a:rPr lang="en-US" altLang="ko-KR" sz="1500" b="0" u="none" dirty="0"/>
                        <a:t>) : void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db_f1(class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(class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AnaDo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send_email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send_date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send_accuracy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send_f1()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send_precision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  <a:p>
                      <a:pPr algn="l" latinLnBrk="1"/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send_recall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2AA6BF2-0A2F-1892-A528-436F37B54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81252"/>
              </p:ext>
            </p:extLst>
          </p:nvPr>
        </p:nvGraphicFramePr>
        <p:xfrm>
          <a:off x="5639223" y="2234886"/>
          <a:ext cx="6726300" cy="5083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6300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Analysis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42519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AnaDo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savePath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sizeLimit</a:t>
                      </a:r>
                      <a:r>
                        <a:rPr lang="en-US" altLang="ko-KR" sz="1500" dirty="0"/>
                        <a:t> : int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mr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MultipartRequest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ana_email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ana_type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ana_data_path</a:t>
                      </a:r>
                      <a:r>
                        <a:rPr lang="en-US" altLang="ko-KR" sz="15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batFile</a:t>
                      </a:r>
                      <a:r>
                        <a:rPr lang="en-US" altLang="ko-KR" sz="1500" dirty="0"/>
                        <a:t> : File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processBuilder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ProcessBuilder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date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accuracy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f1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precision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recall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app : </a:t>
                      </a:r>
                      <a:r>
                        <a:rPr lang="en-US" altLang="ko-KR" sz="1500" dirty="0" err="1"/>
                        <a:t>ServletContext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4198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9B56BCD-9B57-0621-618D-D814AEE1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67674"/>
              </p:ext>
            </p:extLst>
          </p:nvPr>
        </p:nvGraphicFramePr>
        <p:xfrm>
          <a:off x="5639223" y="7558042"/>
          <a:ext cx="67586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601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Email_send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p : Properties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auch</a:t>
                      </a:r>
                      <a:r>
                        <a:rPr lang="en-US" altLang="ko-KR" sz="1500" dirty="0"/>
                        <a:t> : Authenticator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session : Session</a:t>
                      </a:r>
                    </a:p>
                    <a:p>
                      <a:pPr algn="l" latinLnBrk="1"/>
                      <a:r>
                        <a:rPr lang="en-US" altLang="ko-KR" sz="1500" dirty="0"/>
                        <a:t>  msg : </a:t>
                      </a:r>
                      <a:r>
                        <a:rPr lang="en-US" altLang="ko-KR" sz="1500" dirty="0" err="1"/>
                        <a:t>MimeMessage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AnaDao</a:t>
                      </a:r>
                      <a:r>
                        <a:rPr lang="en-US" altLang="ko-KR" sz="1500" dirty="0"/>
                        <a:t> : </a:t>
                      </a:r>
                      <a:r>
                        <a:rPr lang="en-US" altLang="ko-KR" sz="1500" dirty="0" err="1"/>
                        <a:t>AnalysisDao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pa : </a:t>
                      </a:r>
                      <a:r>
                        <a:rPr lang="en-US" altLang="ko-KR" sz="1500" dirty="0" err="1"/>
                        <a:t>PasswordAuthentication</a:t>
                      </a:r>
                      <a:endParaRPr lang="en-US" altLang="ko-KR" sz="1500" dirty="0"/>
                    </a:p>
                    <a:p>
                      <a:pPr algn="l" latinLnBrk="1"/>
                      <a:r>
                        <a:rPr lang="en-US" altLang="ko-KR" sz="1500" dirty="0"/>
                        <a:t>  from : </a:t>
                      </a:r>
                      <a:r>
                        <a:rPr lang="en-US" altLang="ko-KR" sz="1500" dirty="0" err="1"/>
                        <a:t>InternetAddress</a:t>
                      </a:r>
                      <a:endParaRPr lang="en-US" altLang="ko-KR" sz="15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  </a:t>
                      </a:r>
                      <a:r>
                        <a:rPr lang="en-US" altLang="ko-KR" sz="1500" dirty="0" err="1"/>
                        <a:t>doPost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altLang="ko-KR" sz="1500" dirty="0" err="1"/>
                        <a:t>HttpServletRequest</a:t>
                      </a:r>
                      <a:r>
                        <a:rPr lang="en-US" altLang="ko-KR" sz="1500" dirty="0"/>
                        <a:t> request, </a:t>
                      </a:r>
                      <a:r>
                        <a:rPr lang="en-US" altLang="ko-KR" sz="1500" dirty="0" err="1"/>
                        <a:t>HttpServletResponse</a:t>
                      </a:r>
                      <a:r>
                        <a:rPr lang="en-US" altLang="ko-KR" sz="1500" dirty="0"/>
                        <a:t> response) : void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5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95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578B0-56B4-747A-B720-8BF46280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3E4E7C42-1D99-1138-9C5C-37A9E4017311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Diagram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E87F690-A1EB-6881-C382-8FEB04486227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86160638-1ED8-4D3F-360C-C9E6A6341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B21C6B8F-B6C7-3440-971B-9386BE9E6C6E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4)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문의하기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955D53-C6B6-1FD0-1D47-924788BB6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024510"/>
              </p:ext>
            </p:extLst>
          </p:nvPr>
        </p:nvGraphicFramePr>
        <p:xfrm>
          <a:off x="4038601" y="2238715"/>
          <a:ext cx="3956289" cy="614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289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</a:t>
                      </a:r>
                      <a:endParaRPr lang="ko-KR" altLang="en-US" sz="41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2880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num : Int {id} 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cust_name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email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phone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comp_name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data_type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coun_type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dirty="0" err="1"/>
                        <a:t>visit_path</a:t>
                      </a:r>
                      <a:r>
                        <a:rPr lang="en-US" altLang="ko-KR" sz="1800" dirty="0"/>
                        <a:t> :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time : Timestamp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content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7182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int</a:t>
                      </a:r>
                    </a:p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getCust_name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dirty="0"/>
                        <a:t> String</a:t>
                      </a:r>
                    </a:p>
                    <a:p>
                      <a:pPr algn="l" latinLnBrk="1"/>
                      <a:r>
                        <a:rPr lang="en-US" altLang="ko-KR" sz="1800" dirty="0"/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getEmail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getPhone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getComp_name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getCoun_type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  <a:p>
                      <a:pPr algn="l" latinLnBrk="1"/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getVisit_path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String</a:t>
                      </a:r>
                      <a:b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getTime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</a:t>
                      </a:r>
                      <a:r>
                        <a:rPr lang="en-US" altLang="ko-KR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en-US" altLang="ko-KR" sz="1800" dirty="0"/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337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FAAB92-E2EA-F909-BA5A-D53AEC672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01696"/>
              </p:ext>
            </p:extLst>
          </p:nvPr>
        </p:nvGraphicFramePr>
        <p:xfrm>
          <a:off x="8610600" y="2197680"/>
          <a:ext cx="5203746" cy="365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3746">
                  <a:extLst>
                    <a:ext uri="{9D8B030D-6E8A-4147-A177-3AD203B41FA5}">
                      <a16:colId xmlns:a16="http://schemas.microsoft.com/office/drawing/2014/main" val="12834086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IntroDao</a:t>
                      </a:r>
                      <a:endParaRPr lang="ko-KR" altLang="en-US" sz="18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9478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 :  String</a:t>
                      </a:r>
                      <a:endParaRPr lang="en-US" altLang="ko-KR" sz="1500" b="0" i="0" u="none" kern="1200" baseline="0" dirty="0">
                        <a:solidFill>
                          <a:schemeClr val="dk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just" latinLnBrk="1"/>
                      <a:r>
                        <a:rPr lang="en-US" altLang="ko-KR" sz="15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DB_URL : 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DB_USER : String</a:t>
                      </a:r>
                    </a:p>
                    <a:p>
                      <a:pPr algn="just" latinLnBrk="1"/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 DB_PASSWORD : String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350042"/>
                  </a:ext>
                </a:extLst>
              </a:tr>
              <a:tr h="21964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IntroDao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u="non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: Connection  </a:t>
                      </a:r>
                      <a:br>
                        <a:rPr lang="en-US" altLang="ko-KR" sz="15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insertIntro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intro):int</a:t>
                      </a:r>
                    </a:p>
                    <a:p>
                      <a:pPr algn="l" latinLnBrk="1"/>
                      <a:r>
                        <a:rPr lang="fr-FR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getIntroByPage(int currentPage, int pageSize):List&lt;Intro&gt;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getTotalIntroCount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</a:p>
                    <a:p>
                      <a:pPr algn="l" latinLnBrk="1"/>
                      <a:r>
                        <a:rPr lang="en-US" altLang="ko-KR" sz="15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getIntroByNum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 num):Intro</a:t>
                      </a:r>
                      <a:endParaRPr lang="en-US" altLang="ko-KR" sz="15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3933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3432A35-8B3B-7675-90C2-E25916586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3969"/>
              </p:ext>
            </p:extLst>
          </p:nvPr>
        </p:nvGraphicFramePr>
        <p:xfrm>
          <a:off x="8613058" y="6141342"/>
          <a:ext cx="5215095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095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IntroList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19456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getIntroList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n-US" altLang="ko-KR" sz="15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List&lt;Notice&gt;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(Intro intro)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clearIntro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findIntroByEmail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(String email):Optional&lt;Intro&gt;</a:t>
                      </a:r>
                    </a:p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getIntroCount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():int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826BD14-C4DD-D770-09C0-DBA1AB3E4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51708"/>
              </p:ext>
            </p:extLst>
          </p:nvPr>
        </p:nvGraphicFramePr>
        <p:xfrm>
          <a:off x="4751748" y="8838843"/>
          <a:ext cx="7717703" cy="9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7703">
                  <a:extLst>
                    <a:ext uri="{9D8B030D-6E8A-4147-A177-3AD203B41FA5}">
                      <a16:colId xmlns:a16="http://schemas.microsoft.com/office/drawing/2014/main" val="308409316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IntroServlet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02162"/>
                  </a:ext>
                </a:extLst>
              </a:tr>
              <a:tr h="560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response): void</a:t>
                      </a:r>
                      <a:endParaRPr lang="en-US" altLang="ko-KR" sz="15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98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55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E8814-7312-761F-E78A-C6FA92EC1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7B2931DA-9466-7FBC-4E63-23BB770C12A5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Relation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B94230A-62B0-A539-ADDD-F5840C0DEA7D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96BAAEC2-B133-412C-92F4-8AC605EA56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D769CC59-01C5-09E5-8692-8CDF9E749F04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1)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로그인 및 공지사항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C3C043-E360-2B77-2F32-0EA948EE2D98}"/>
              </a:ext>
            </a:extLst>
          </p:cNvPr>
          <p:cNvSpPr/>
          <p:nvPr/>
        </p:nvSpPr>
        <p:spPr>
          <a:xfrm>
            <a:off x="3505200" y="3266440"/>
            <a:ext cx="6333073" cy="37541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2E4812-334D-A8C8-3AB0-5B17BFB69F31}"/>
              </a:ext>
            </a:extLst>
          </p:cNvPr>
          <p:cNvSpPr/>
          <p:nvPr/>
        </p:nvSpPr>
        <p:spPr>
          <a:xfrm>
            <a:off x="12265176" y="4276668"/>
            <a:ext cx="1465167" cy="3611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AF556-8BF2-D99E-037F-EDD6D775FFA3}"/>
              </a:ext>
            </a:extLst>
          </p:cNvPr>
          <p:cNvSpPr/>
          <p:nvPr/>
        </p:nvSpPr>
        <p:spPr>
          <a:xfrm>
            <a:off x="13739444" y="4276155"/>
            <a:ext cx="1480768" cy="361471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6CE12B-1247-8542-9BA2-AD9D1D971124}"/>
              </a:ext>
            </a:extLst>
          </p:cNvPr>
          <p:cNvSpPr/>
          <p:nvPr/>
        </p:nvSpPr>
        <p:spPr>
          <a:xfrm>
            <a:off x="9837758" y="3257188"/>
            <a:ext cx="2418318" cy="64636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5F7AE-139C-C3B5-FD15-8BC7181EE060}"/>
              </a:ext>
            </a:extLst>
          </p:cNvPr>
          <p:cNvSpPr txBox="1"/>
          <p:nvPr/>
        </p:nvSpPr>
        <p:spPr>
          <a:xfrm>
            <a:off x="3505201" y="441256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302ED-EC2B-5B37-C364-481DDFB1402B}"/>
              </a:ext>
            </a:extLst>
          </p:cNvPr>
          <p:cNvSpPr txBox="1"/>
          <p:nvPr/>
        </p:nvSpPr>
        <p:spPr>
          <a:xfrm>
            <a:off x="5063343" y="441710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A01</a:t>
            </a:r>
            <a:endParaRPr lang="ko-KR" alt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B2221A-A2B8-5FB0-4B39-4B96511E8E89}"/>
              </a:ext>
            </a:extLst>
          </p:cNvPr>
          <p:cNvSpPr txBox="1"/>
          <p:nvPr/>
        </p:nvSpPr>
        <p:spPr>
          <a:xfrm>
            <a:off x="5041778" y="350016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CA01</a:t>
            </a:r>
            <a:endParaRPr lang="ko-KR" altLang="en-US" sz="1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57494B-E6A5-B856-CC66-1FAF77F2751F}"/>
              </a:ext>
            </a:extLst>
          </p:cNvPr>
          <p:cNvSpPr txBox="1"/>
          <p:nvPr/>
        </p:nvSpPr>
        <p:spPr>
          <a:xfrm>
            <a:off x="6694579" y="349902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CA03</a:t>
            </a:r>
            <a:endParaRPr lang="ko-KR" altLang="en-US" sz="15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075F7-1DA3-1296-33B4-C218830075FB}"/>
              </a:ext>
            </a:extLst>
          </p:cNvPr>
          <p:cNvSpPr txBox="1"/>
          <p:nvPr/>
        </p:nvSpPr>
        <p:spPr>
          <a:xfrm>
            <a:off x="6698603" y="4434480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CA02</a:t>
            </a:r>
            <a:endParaRPr lang="ko-KR" alt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EA7D2-DA5C-3CB7-2348-7BE4EEB8755F}"/>
              </a:ext>
            </a:extLst>
          </p:cNvPr>
          <p:cNvSpPr txBox="1"/>
          <p:nvPr/>
        </p:nvSpPr>
        <p:spPr>
          <a:xfrm>
            <a:off x="8246138" y="4431901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CA04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C8114-87A4-2597-3886-7D5643FD97C2}"/>
              </a:ext>
            </a:extLst>
          </p:cNvPr>
          <p:cNvSpPr txBox="1"/>
          <p:nvPr/>
        </p:nvSpPr>
        <p:spPr>
          <a:xfrm>
            <a:off x="10043711" y="9239563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CheckPasswordServlet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8530D-F80B-C965-7A4A-32DC30E818B9}"/>
              </a:ext>
            </a:extLst>
          </p:cNvPr>
          <p:cNvSpPr txBox="1"/>
          <p:nvPr/>
        </p:nvSpPr>
        <p:spPr>
          <a:xfrm>
            <a:off x="10043711" y="4306943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DeleteNoticeServlet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6E1E68-A6DC-08B2-75BD-8CD58D680A41}"/>
              </a:ext>
            </a:extLst>
          </p:cNvPr>
          <p:cNvSpPr txBox="1"/>
          <p:nvPr/>
        </p:nvSpPr>
        <p:spPr>
          <a:xfrm>
            <a:off x="10043711" y="7623732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LoginControler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6055C-3D95-4596-CC6E-974FABEE2E7E}"/>
              </a:ext>
            </a:extLst>
          </p:cNvPr>
          <p:cNvSpPr txBox="1"/>
          <p:nvPr/>
        </p:nvSpPr>
        <p:spPr>
          <a:xfrm>
            <a:off x="10043711" y="8431647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SendPassword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8F57B-172B-434B-AB37-A24E0C61E271}"/>
              </a:ext>
            </a:extLst>
          </p:cNvPr>
          <p:cNvSpPr txBox="1"/>
          <p:nvPr/>
        </p:nvSpPr>
        <p:spPr>
          <a:xfrm>
            <a:off x="13804153" y="444671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NoticeList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96121-2B42-00B8-C15F-B823A2E2DE99}"/>
              </a:ext>
            </a:extLst>
          </p:cNvPr>
          <p:cNvSpPr txBox="1"/>
          <p:nvPr/>
        </p:nvSpPr>
        <p:spPr>
          <a:xfrm>
            <a:off x="12309640" y="7329328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EmpUserDao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30ADA2-5EEA-79AA-23C8-5E289166E139}"/>
              </a:ext>
            </a:extLst>
          </p:cNvPr>
          <p:cNvSpPr txBox="1"/>
          <p:nvPr/>
        </p:nvSpPr>
        <p:spPr>
          <a:xfrm>
            <a:off x="12309640" y="443634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NoticeDao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015EA-532A-0224-182C-91D931F778B4}"/>
              </a:ext>
            </a:extLst>
          </p:cNvPr>
          <p:cNvSpPr txBox="1"/>
          <p:nvPr/>
        </p:nvSpPr>
        <p:spPr>
          <a:xfrm>
            <a:off x="13804153" y="732894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EmpUser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EABE9-D294-0F1A-9ADE-D42497407362}"/>
              </a:ext>
            </a:extLst>
          </p:cNvPr>
          <p:cNvSpPr txBox="1"/>
          <p:nvPr/>
        </p:nvSpPr>
        <p:spPr>
          <a:xfrm>
            <a:off x="10043711" y="5114858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UpdateNoticeServlet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D7327-1FFB-5E6B-0A2D-9ACBC052760A}"/>
              </a:ext>
            </a:extLst>
          </p:cNvPr>
          <p:cNvSpPr txBox="1"/>
          <p:nvPr/>
        </p:nvSpPr>
        <p:spPr>
          <a:xfrm>
            <a:off x="10043711" y="3499028"/>
            <a:ext cx="2118337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WriteNoticeServlet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68399-BAFE-23C4-99A3-E2A7E2C0C795}"/>
              </a:ext>
            </a:extLst>
          </p:cNvPr>
          <p:cNvSpPr txBox="1"/>
          <p:nvPr/>
        </p:nvSpPr>
        <p:spPr>
          <a:xfrm>
            <a:off x="5072039" y="5373033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Login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2ACA81-3F34-C572-2E56-D8F8BA300702}"/>
              </a:ext>
            </a:extLst>
          </p:cNvPr>
          <p:cNvSpPr txBox="1"/>
          <p:nvPr/>
        </p:nvSpPr>
        <p:spPr>
          <a:xfrm>
            <a:off x="6663659" y="5382042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DA01</a:t>
            </a:r>
            <a:endParaRPr lang="ko-KR" altLang="en-US" sz="15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C62325-3703-E15B-49A1-258933D35361}"/>
              </a:ext>
            </a:extLst>
          </p:cNvPr>
          <p:cNvSpPr txBox="1"/>
          <p:nvPr/>
        </p:nvSpPr>
        <p:spPr>
          <a:xfrm>
            <a:off x="8255279" y="538790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DA02</a:t>
            </a:r>
            <a:endParaRPr lang="ko-KR" altLang="en-US" sz="15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3BA10-DB2F-89A4-B827-F3A6C9D085FC}"/>
              </a:ext>
            </a:extLst>
          </p:cNvPr>
          <p:cNvSpPr txBox="1"/>
          <p:nvPr/>
        </p:nvSpPr>
        <p:spPr>
          <a:xfrm>
            <a:off x="8246138" y="641039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EA02</a:t>
            </a:r>
            <a:endParaRPr lang="ko-KR" altLang="en-US" sz="15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3B1DC6-A588-D48C-4C21-582BF7351152}"/>
              </a:ext>
            </a:extLst>
          </p:cNvPr>
          <p:cNvSpPr txBox="1"/>
          <p:nvPr/>
        </p:nvSpPr>
        <p:spPr>
          <a:xfrm>
            <a:off x="6663659" y="641042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EA01</a:t>
            </a:r>
            <a:endParaRPr lang="ko-KR" altLang="en-US" sz="15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6BA8D9-30A8-1B7F-60D5-C61DC9692D9F}"/>
              </a:ext>
            </a:extLst>
          </p:cNvPr>
          <p:cNvSpPr txBox="1"/>
          <p:nvPr/>
        </p:nvSpPr>
        <p:spPr>
          <a:xfrm>
            <a:off x="10043711" y="5922773"/>
            <a:ext cx="2118336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7583A0-B24E-1493-364E-312E1DF4966D}"/>
              </a:ext>
            </a:extLst>
          </p:cNvPr>
          <p:cNvSpPr txBox="1"/>
          <p:nvPr/>
        </p:nvSpPr>
        <p:spPr>
          <a:xfrm>
            <a:off x="13804153" y="540816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Notice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5F393-FC94-A453-263E-BF6E0BC78125}"/>
              </a:ext>
            </a:extLst>
          </p:cNvPr>
          <p:cNvSpPr txBox="1"/>
          <p:nvPr/>
        </p:nvSpPr>
        <p:spPr>
          <a:xfrm>
            <a:off x="13804153" y="636961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IntroList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9204F8-C371-684E-279B-F74D9AA4EF18}"/>
              </a:ext>
            </a:extLst>
          </p:cNvPr>
          <p:cNvSpPr txBox="1"/>
          <p:nvPr/>
        </p:nvSpPr>
        <p:spPr>
          <a:xfrm>
            <a:off x="12314467" y="5922164"/>
            <a:ext cx="1337364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CDB4BF1-EFB1-9526-114C-B237F6DA1F81}"/>
              </a:ext>
            </a:extLst>
          </p:cNvPr>
          <p:cNvCxnSpPr>
            <a:stCxn id="19" idx="3"/>
            <a:endCxn id="28" idx="1"/>
          </p:cNvCxnSpPr>
          <p:nvPr/>
        </p:nvCxnSpPr>
        <p:spPr>
          <a:xfrm>
            <a:off x="9593157" y="4610674"/>
            <a:ext cx="450554" cy="68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4A6E4D7-D2F0-E6A5-FD77-954B72028095}"/>
              </a:ext>
            </a:extLst>
          </p:cNvPr>
          <p:cNvCxnSpPr>
            <a:stCxn id="28" idx="3"/>
            <a:endCxn id="26" idx="1"/>
          </p:cNvCxnSpPr>
          <p:nvPr/>
        </p:nvCxnSpPr>
        <p:spPr>
          <a:xfrm flipV="1">
            <a:off x="12162048" y="4615117"/>
            <a:ext cx="147592" cy="678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33EF0A6-CB5B-6A30-2B7F-32ED9B08985F}"/>
              </a:ext>
            </a:extLst>
          </p:cNvPr>
          <p:cNvCxnSpPr>
            <a:stCxn id="26" idx="3"/>
            <a:endCxn id="36" idx="1"/>
          </p:cNvCxnSpPr>
          <p:nvPr/>
        </p:nvCxnSpPr>
        <p:spPr>
          <a:xfrm>
            <a:off x="13656659" y="4615117"/>
            <a:ext cx="147494" cy="97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BDC206A-43A5-AF09-C0B0-71469A11A6CF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9593157" y="4485716"/>
            <a:ext cx="450554" cy="124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06A323-E3C0-D724-E635-F48D915FE64D}"/>
              </a:ext>
            </a:extLst>
          </p:cNvPr>
          <p:cNvCxnSpPr>
            <a:stCxn id="21" idx="3"/>
            <a:endCxn id="26" idx="1"/>
          </p:cNvCxnSpPr>
          <p:nvPr/>
        </p:nvCxnSpPr>
        <p:spPr>
          <a:xfrm>
            <a:off x="12162048" y="4485716"/>
            <a:ext cx="147592" cy="12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3282401-B06D-2914-AE86-7427DA37ED20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12162048" y="3677801"/>
            <a:ext cx="147592" cy="93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C7DD89-5134-D706-B489-F2B79C57FF9D}"/>
              </a:ext>
            </a:extLst>
          </p:cNvPr>
          <p:cNvCxnSpPr>
            <a:stCxn id="17" idx="3"/>
            <a:endCxn id="29" idx="1"/>
          </p:cNvCxnSpPr>
          <p:nvPr/>
        </p:nvCxnSpPr>
        <p:spPr>
          <a:xfrm>
            <a:off x="8041598" y="3677801"/>
            <a:ext cx="2002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05AB158-B12C-4C34-B980-5EE4BCEA141F}"/>
              </a:ext>
            </a:extLst>
          </p:cNvPr>
          <p:cNvCxnSpPr>
            <a:stCxn id="12" idx="0"/>
            <a:endCxn id="15" idx="1"/>
          </p:cNvCxnSpPr>
          <p:nvPr/>
        </p:nvCxnSpPr>
        <p:spPr>
          <a:xfrm flipV="1">
            <a:off x="4178711" y="3678934"/>
            <a:ext cx="863067" cy="733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2D0EB69-F265-6E65-5995-F4B237D9A5E4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6388797" y="3677801"/>
            <a:ext cx="305782" cy="1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E77FA2-687C-D093-2F65-9C39A0510937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4852220" y="4591342"/>
            <a:ext cx="211123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DEF92D-BF2B-ECB6-ADBE-D14A174B9586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>
            <a:off x="5715288" y="3857706"/>
            <a:ext cx="983315" cy="755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CDEE05E-A55E-92B1-04B4-87AC4786CBB4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8045622" y="4610674"/>
            <a:ext cx="200516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2E27028-D68D-1045-B8DD-0A427BE1218B}"/>
              </a:ext>
            </a:extLst>
          </p:cNvPr>
          <p:cNvCxnSpPr>
            <a:stCxn id="12" idx="2"/>
            <a:endCxn id="30" idx="1"/>
          </p:cNvCxnSpPr>
          <p:nvPr/>
        </p:nvCxnSpPr>
        <p:spPr>
          <a:xfrm>
            <a:off x="4178711" y="4770114"/>
            <a:ext cx="893328" cy="781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103EE96-C66B-6093-11F1-6C1977E66541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745549" y="5730578"/>
            <a:ext cx="30335" cy="2053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DB36867-0351-8ECC-BCFB-A3B7F932550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67850" y="7801326"/>
            <a:ext cx="4275861" cy="1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1588383-F392-24FF-E33B-0D82004F4580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12162048" y="7508101"/>
            <a:ext cx="147592" cy="294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4423803-DBE1-276E-587E-3D4724F7A1A3}"/>
              </a:ext>
            </a:extLst>
          </p:cNvPr>
          <p:cNvCxnSpPr>
            <a:cxnSpLocks/>
          </p:cNvCxnSpPr>
          <p:nvPr/>
        </p:nvCxnSpPr>
        <p:spPr>
          <a:xfrm>
            <a:off x="8928788" y="7783949"/>
            <a:ext cx="0" cy="164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3A7FEBE-A059-3E21-FF85-4E657B2ABC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928788" y="8610420"/>
            <a:ext cx="1114923" cy="1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E7DFD16-0891-4AAD-BA59-7033C9911C9B}"/>
              </a:ext>
            </a:extLst>
          </p:cNvPr>
          <p:cNvCxnSpPr>
            <a:cxnSpLocks/>
          </p:cNvCxnSpPr>
          <p:nvPr/>
        </p:nvCxnSpPr>
        <p:spPr>
          <a:xfrm flipV="1">
            <a:off x="8925774" y="9410665"/>
            <a:ext cx="1114923" cy="1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B052832-4D5A-83B7-A056-A805D0BBBE87}"/>
              </a:ext>
            </a:extLst>
          </p:cNvPr>
          <p:cNvSpPr txBox="1"/>
          <p:nvPr/>
        </p:nvSpPr>
        <p:spPr>
          <a:xfrm>
            <a:off x="10074972" y="6730687"/>
            <a:ext cx="2116800" cy="3564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300"/>
              <a:t>UpdatePasswordServlet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AEC6016-E04A-270C-2367-A637EA405EF2}"/>
              </a:ext>
            </a:extLst>
          </p:cNvPr>
          <p:cNvCxnSpPr>
            <a:stCxn id="31" idx="2"/>
          </p:cNvCxnSpPr>
          <p:nvPr/>
        </p:nvCxnSpPr>
        <p:spPr>
          <a:xfrm flipH="1">
            <a:off x="5490387" y="5739587"/>
            <a:ext cx="1846782" cy="175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4459C85-CC12-D4FD-62A3-EEE6E4C61305}"/>
              </a:ext>
            </a:extLst>
          </p:cNvPr>
          <p:cNvCxnSpPr/>
          <p:nvPr/>
        </p:nvCxnSpPr>
        <p:spPr>
          <a:xfrm>
            <a:off x="5499361" y="7508100"/>
            <a:ext cx="0" cy="1852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31C6E1-E88E-025F-3629-31C046CFA13E}"/>
              </a:ext>
            </a:extLst>
          </p:cNvPr>
          <p:cNvCxnSpPr/>
          <p:nvPr/>
        </p:nvCxnSpPr>
        <p:spPr>
          <a:xfrm>
            <a:off x="5490387" y="9360985"/>
            <a:ext cx="3438401" cy="4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FC16593-2CE2-D102-5D20-509FA253CBB1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12162048" y="7508101"/>
            <a:ext cx="147592" cy="11023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B7D0BD4-E3F8-95E1-7440-A57DBB691E5E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 flipV="1">
            <a:off x="12162048" y="7508101"/>
            <a:ext cx="147592" cy="1910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6B29152-747C-DF24-3286-2159C4663BD2}"/>
              </a:ext>
            </a:extLst>
          </p:cNvPr>
          <p:cNvCxnSpPr>
            <a:stCxn id="58" idx="3"/>
            <a:endCxn id="25" idx="1"/>
          </p:cNvCxnSpPr>
          <p:nvPr/>
        </p:nvCxnSpPr>
        <p:spPr>
          <a:xfrm>
            <a:off x="12191772" y="6908887"/>
            <a:ext cx="117868" cy="599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B4C684A-81FC-203A-17B6-A25000079054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13656659" y="7507722"/>
            <a:ext cx="147494" cy="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AD6796A-3FC1-E41D-627D-0CC273B4A7D5}"/>
              </a:ext>
            </a:extLst>
          </p:cNvPr>
          <p:cNvCxnSpPr>
            <a:stCxn id="26" idx="3"/>
            <a:endCxn id="24" idx="1"/>
          </p:cNvCxnSpPr>
          <p:nvPr/>
        </p:nvCxnSpPr>
        <p:spPr>
          <a:xfrm>
            <a:off x="13656659" y="4615117"/>
            <a:ext cx="147494" cy="10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E73A833-5EC8-BB92-C22F-68D8FBF09C0B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8010678" y="5560815"/>
            <a:ext cx="244601" cy="5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5E7BBA-1851-1626-7C3D-33077079E950}"/>
              </a:ext>
            </a:extLst>
          </p:cNvPr>
          <p:cNvCxnSpPr>
            <a:stCxn id="32" idx="3"/>
            <a:endCxn id="58" idx="1"/>
          </p:cNvCxnSpPr>
          <p:nvPr/>
        </p:nvCxnSpPr>
        <p:spPr>
          <a:xfrm>
            <a:off x="9602298" y="5566679"/>
            <a:ext cx="472674" cy="134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8038E2-B36B-35A6-B0C8-48B9210759ED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6419058" y="5551806"/>
            <a:ext cx="244601" cy="9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4123E23-0ABE-A17A-E6A9-6F27E89294D7}"/>
              </a:ext>
            </a:extLst>
          </p:cNvPr>
          <p:cNvCxnSpPr>
            <a:stCxn id="30" idx="3"/>
            <a:endCxn id="34" idx="1"/>
          </p:cNvCxnSpPr>
          <p:nvPr/>
        </p:nvCxnSpPr>
        <p:spPr>
          <a:xfrm>
            <a:off x="6419058" y="5551806"/>
            <a:ext cx="244601" cy="1037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8AC4BD-16C2-7949-A4BF-D0FE9BBE6617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 flipV="1">
            <a:off x="8010678" y="6589167"/>
            <a:ext cx="235460" cy="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56AFE0C-1741-F6C3-A822-B3C17608CE49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flipV="1">
            <a:off x="9593157" y="6101546"/>
            <a:ext cx="450554" cy="487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DF202FF-18CF-1560-BC68-5E227222EE0F}"/>
              </a:ext>
            </a:extLst>
          </p:cNvPr>
          <p:cNvCxnSpPr>
            <a:stCxn id="35" idx="3"/>
            <a:endCxn id="38" idx="1"/>
          </p:cNvCxnSpPr>
          <p:nvPr/>
        </p:nvCxnSpPr>
        <p:spPr>
          <a:xfrm flipV="1">
            <a:off x="12162047" y="6100937"/>
            <a:ext cx="152420" cy="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BD1BE1B-DF91-3652-2A98-1D45EA68F10F}"/>
              </a:ext>
            </a:extLst>
          </p:cNvPr>
          <p:cNvCxnSpPr>
            <a:stCxn id="38" idx="3"/>
            <a:endCxn id="37" idx="1"/>
          </p:cNvCxnSpPr>
          <p:nvPr/>
        </p:nvCxnSpPr>
        <p:spPr>
          <a:xfrm>
            <a:off x="13651831" y="6100937"/>
            <a:ext cx="152322" cy="44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B1C5A93-C884-A461-9255-8B09454FD82E}"/>
              </a:ext>
            </a:extLst>
          </p:cNvPr>
          <p:cNvSpPr txBox="1"/>
          <p:nvPr/>
        </p:nvSpPr>
        <p:spPr>
          <a:xfrm>
            <a:off x="6134271" y="2885859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C7AC65-DDA4-8D22-0BDA-F6C805B345A1}"/>
              </a:ext>
            </a:extLst>
          </p:cNvPr>
          <p:cNvSpPr txBox="1"/>
          <p:nvPr/>
        </p:nvSpPr>
        <p:spPr>
          <a:xfrm>
            <a:off x="10635506" y="2881142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944685-B2A2-6D42-90D2-D5B1928577F7}"/>
              </a:ext>
            </a:extLst>
          </p:cNvPr>
          <p:cNvSpPr txBox="1"/>
          <p:nvPr/>
        </p:nvSpPr>
        <p:spPr>
          <a:xfrm>
            <a:off x="12663481" y="3907209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23ED694-D020-F7E9-F005-C3F8BC92BF9B}"/>
              </a:ext>
            </a:extLst>
          </p:cNvPr>
          <p:cNvSpPr txBox="1"/>
          <p:nvPr/>
        </p:nvSpPr>
        <p:spPr>
          <a:xfrm>
            <a:off x="14192594" y="3901402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2969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88963-6BD7-28F4-1351-B9D81ABE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7590B17-7FA5-B5A5-F885-6D81B240DFFD}"/>
              </a:ext>
            </a:extLst>
          </p:cNvPr>
          <p:cNvSpPr txBox="1"/>
          <p:nvPr/>
        </p:nvSpPr>
        <p:spPr>
          <a:xfrm>
            <a:off x="1028700" y="962025"/>
            <a:ext cx="84963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lang="ko-KR" altLang="en-US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Class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  </a:t>
            </a:r>
            <a:r>
              <a:rPr lang="en-US" altLang="ko-KR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Relation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BCD86D3-E668-18BD-A33B-9D79B83C64BB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C63F5F0-930B-003C-D2BF-CFFBD918F7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32EC5C82-0E00-9784-123D-80CCDD3D9844}"/>
              </a:ext>
            </a:extLst>
          </p:cNvPr>
          <p:cNvSpPr txBox="1"/>
          <p:nvPr/>
        </p:nvSpPr>
        <p:spPr>
          <a:xfrm>
            <a:off x="1028700" y="2045152"/>
            <a:ext cx="8496300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2) </a:t>
            </a:r>
            <a:r>
              <a: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분석 및 문의하기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05E826-11F9-13B6-E8A8-A69EAE2DDAD3}"/>
              </a:ext>
            </a:extLst>
          </p:cNvPr>
          <p:cNvSpPr/>
          <p:nvPr/>
        </p:nvSpPr>
        <p:spPr>
          <a:xfrm>
            <a:off x="11366914" y="5109942"/>
            <a:ext cx="1846903" cy="25907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B061EE-A150-00E1-BC62-C89595757EF9}"/>
              </a:ext>
            </a:extLst>
          </p:cNvPr>
          <p:cNvSpPr/>
          <p:nvPr/>
        </p:nvSpPr>
        <p:spPr>
          <a:xfrm>
            <a:off x="8946617" y="5111154"/>
            <a:ext cx="2418318" cy="25894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E84C5A-566A-D44F-D0C0-F1B253CCE11F}"/>
              </a:ext>
            </a:extLst>
          </p:cNvPr>
          <p:cNvSpPr/>
          <p:nvPr/>
        </p:nvSpPr>
        <p:spPr>
          <a:xfrm>
            <a:off x="3352800" y="4000500"/>
            <a:ext cx="5598258" cy="37001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C0EEA2-0ECD-9B8A-E13B-2EDE45BBBC3E}"/>
              </a:ext>
            </a:extLst>
          </p:cNvPr>
          <p:cNvSpPr/>
          <p:nvPr/>
        </p:nvSpPr>
        <p:spPr>
          <a:xfrm>
            <a:off x="13213817" y="5120802"/>
            <a:ext cx="1832721" cy="2571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BCE39E-A298-6077-ABDA-8B66C853C3E3}"/>
              </a:ext>
            </a:extLst>
          </p:cNvPr>
          <p:cNvSpPr txBox="1"/>
          <p:nvPr/>
        </p:nvSpPr>
        <p:spPr>
          <a:xfrm>
            <a:off x="3482807" y="44049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main</a:t>
            </a:r>
            <a:endParaRPr lang="ko-KR" altLang="en-US" sz="15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C28AD8-18FB-748E-99DC-6E74A2DC58DD}"/>
              </a:ext>
            </a:extLst>
          </p:cNvPr>
          <p:cNvSpPr txBox="1"/>
          <p:nvPr/>
        </p:nvSpPr>
        <p:spPr>
          <a:xfrm>
            <a:off x="5265015" y="440000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AB_main</a:t>
            </a:r>
            <a:endParaRPr lang="ko-KR" altLang="en-US" sz="15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100C534-28F7-BF50-931A-4F82DD49FDF6}"/>
              </a:ext>
            </a:extLst>
          </p:cNvPr>
          <p:cNvSpPr txBox="1"/>
          <p:nvPr/>
        </p:nvSpPr>
        <p:spPr>
          <a:xfrm>
            <a:off x="7047223" y="44049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3D1066-3755-7926-E5F8-CDE07E41C31C}"/>
              </a:ext>
            </a:extLst>
          </p:cNvPr>
          <p:cNvSpPr txBox="1"/>
          <p:nvPr/>
        </p:nvSpPr>
        <p:spPr>
          <a:xfrm>
            <a:off x="7047222" y="507792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AECDFC-0B4D-AEBE-A4ED-29086901B25C}"/>
              </a:ext>
            </a:extLst>
          </p:cNvPr>
          <p:cNvSpPr txBox="1"/>
          <p:nvPr/>
        </p:nvSpPr>
        <p:spPr>
          <a:xfrm>
            <a:off x="7053752" y="575052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AB03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8A5125-A892-0192-3596-6269D4F42D35}"/>
              </a:ext>
            </a:extLst>
          </p:cNvPr>
          <p:cNvSpPr txBox="1"/>
          <p:nvPr/>
        </p:nvSpPr>
        <p:spPr>
          <a:xfrm>
            <a:off x="5265014" y="642224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6D4769-727C-561A-B1CF-D5877C55D7DA}"/>
              </a:ext>
            </a:extLst>
          </p:cNvPr>
          <p:cNvSpPr txBox="1"/>
          <p:nvPr/>
        </p:nvSpPr>
        <p:spPr>
          <a:xfrm>
            <a:off x="7047221" y="6429106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78A4A4-D664-F826-46A9-081C57805F57}"/>
              </a:ext>
            </a:extLst>
          </p:cNvPr>
          <p:cNvSpPr txBox="1"/>
          <p:nvPr/>
        </p:nvSpPr>
        <p:spPr>
          <a:xfrm>
            <a:off x="5265013" y="7084255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BA02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22D1642-C229-8C9A-E5C0-2B62A228C011}"/>
              </a:ext>
            </a:extLst>
          </p:cNvPr>
          <p:cNvSpPr txBox="1"/>
          <p:nvPr/>
        </p:nvSpPr>
        <p:spPr>
          <a:xfrm>
            <a:off x="9228119" y="542696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5EDFFF-1229-C276-2CAC-CC3EB7595236}"/>
              </a:ext>
            </a:extLst>
          </p:cNvPr>
          <p:cNvSpPr txBox="1"/>
          <p:nvPr/>
        </p:nvSpPr>
        <p:spPr>
          <a:xfrm>
            <a:off x="9241563" y="6148411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Email_send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9D36D5-DAF9-D3E1-6DE8-DB9D0BE7C161}"/>
              </a:ext>
            </a:extLst>
          </p:cNvPr>
          <p:cNvSpPr txBox="1"/>
          <p:nvPr/>
        </p:nvSpPr>
        <p:spPr>
          <a:xfrm>
            <a:off x="9229137" y="7085797"/>
            <a:ext cx="1979942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IntroServlet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503A25-2BF6-2A46-6132-AE7B474AA31F}"/>
              </a:ext>
            </a:extLst>
          </p:cNvPr>
          <p:cNvSpPr txBox="1"/>
          <p:nvPr/>
        </p:nvSpPr>
        <p:spPr>
          <a:xfrm>
            <a:off x="13538925" y="5432659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AnaDo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86917A-BF92-17B4-8768-BAA78927F113}"/>
              </a:ext>
            </a:extLst>
          </p:cNvPr>
          <p:cNvSpPr txBox="1"/>
          <p:nvPr/>
        </p:nvSpPr>
        <p:spPr>
          <a:xfrm>
            <a:off x="13527478" y="70857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7093A-87FF-9B11-795B-6BD607094D4B}"/>
              </a:ext>
            </a:extLst>
          </p:cNvPr>
          <p:cNvSpPr txBox="1"/>
          <p:nvPr/>
        </p:nvSpPr>
        <p:spPr>
          <a:xfrm>
            <a:off x="11712303" y="5436734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AnalysisDao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AA1C9DA-F3E3-DB65-FD9E-90CABF806480}"/>
              </a:ext>
            </a:extLst>
          </p:cNvPr>
          <p:cNvSpPr txBox="1"/>
          <p:nvPr/>
        </p:nvSpPr>
        <p:spPr>
          <a:xfrm>
            <a:off x="11692638" y="7085797"/>
            <a:ext cx="1347019" cy="3575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500"/>
              <a:t>IntroDao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EF249F7-7ED0-A84B-1040-3449BE3EA29C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 flipV="1">
            <a:off x="4829826" y="457877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E438B6B-6C68-E769-3CA7-B8579A8BF631}"/>
              </a:ext>
            </a:extLst>
          </p:cNvPr>
          <p:cNvCxnSpPr>
            <a:stCxn id="80" idx="3"/>
            <a:endCxn id="81" idx="1"/>
          </p:cNvCxnSpPr>
          <p:nvPr/>
        </p:nvCxnSpPr>
        <p:spPr>
          <a:xfrm>
            <a:off x="6612034" y="4578777"/>
            <a:ext cx="435189" cy="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A5E0F11-6876-4341-B12F-C3561B2F3FC6}"/>
              </a:ext>
            </a:extLst>
          </p:cNvPr>
          <p:cNvCxnSpPr>
            <a:stCxn id="80" idx="3"/>
            <a:endCxn id="82" idx="1"/>
          </p:cNvCxnSpPr>
          <p:nvPr/>
        </p:nvCxnSpPr>
        <p:spPr>
          <a:xfrm>
            <a:off x="6612034" y="4578777"/>
            <a:ext cx="435188" cy="67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65723A2-D5EC-DAC7-76DD-58AA56ECC243}"/>
              </a:ext>
            </a:extLst>
          </p:cNvPr>
          <p:cNvCxnSpPr>
            <a:stCxn id="80" idx="3"/>
            <a:endCxn id="83" idx="1"/>
          </p:cNvCxnSpPr>
          <p:nvPr/>
        </p:nvCxnSpPr>
        <p:spPr>
          <a:xfrm>
            <a:off x="6612034" y="4578777"/>
            <a:ext cx="441718" cy="135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B93E683-21F8-F012-560B-5DFCBE682B91}"/>
              </a:ext>
            </a:extLst>
          </p:cNvPr>
          <p:cNvCxnSpPr>
            <a:stCxn id="79" idx="3"/>
            <a:endCxn id="84" idx="1"/>
          </p:cNvCxnSpPr>
          <p:nvPr/>
        </p:nvCxnSpPr>
        <p:spPr>
          <a:xfrm>
            <a:off x="4829826" y="4583770"/>
            <a:ext cx="435188" cy="2017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0FD473C-AF0A-7A99-4A65-1706D2719D19}"/>
              </a:ext>
            </a:extLst>
          </p:cNvPr>
          <p:cNvCxnSpPr>
            <a:stCxn id="84" idx="3"/>
            <a:endCxn id="85" idx="1"/>
          </p:cNvCxnSpPr>
          <p:nvPr/>
        </p:nvCxnSpPr>
        <p:spPr>
          <a:xfrm>
            <a:off x="6612033" y="6601022"/>
            <a:ext cx="435188" cy="6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B2C81C6-82F5-D21C-E946-9D46B940930A}"/>
              </a:ext>
            </a:extLst>
          </p:cNvPr>
          <p:cNvCxnSpPr>
            <a:stCxn id="85" idx="3"/>
            <a:endCxn id="88" idx="1"/>
          </p:cNvCxnSpPr>
          <p:nvPr/>
        </p:nvCxnSpPr>
        <p:spPr>
          <a:xfrm flipV="1">
            <a:off x="8394240" y="6327184"/>
            <a:ext cx="847323" cy="28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588884E-BD85-3ABD-B3DD-091C139FD496}"/>
              </a:ext>
            </a:extLst>
          </p:cNvPr>
          <p:cNvCxnSpPr>
            <a:stCxn id="88" idx="3"/>
            <a:endCxn id="92" idx="1"/>
          </p:cNvCxnSpPr>
          <p:nvPr/>
        </p:nvCxnSpPr>
        <p:spPr>
          <a:xfrm flipV="1">
            <a:off x="11221505" y="5615507"/>
            <a:ext cx="490798" cy="71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7A78F38-EDB1-21E1-65CB-97C3106E2EC6}"/>
              </a:ext>
            </a:extLst>
          </p:cNvPr>
          <p:cNvCxnSpPr>
            <a:stCxn id="84" idx="0"/>
          </p:cNvCxnSpPr>
          <p:nvPr/>
        </p:nvCxnSpPr>
        <p:spPr>
          <a:xfrm flipV="1">
            <a:off x="5938524" y="6306631"/>
            <a:ext cx="11496" cy="115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BDD11E0-B7BF-0457-BCD0-EE0631969646}"/>
              </a:ext>
            </a:extLst>
          </p:cNvPr>
          <p:cNvCxnSpPr/>
          <p:nvPr/>
        </p:nvCxnSpPr>
        <p:spPr>
          <a:xfrm>
            <a:off x="5950020" y="6306631"/>
            <a:ext cx="2812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B4B7092A-F003-2AD3-48DE-EF841BC3B98E}"/>
              </a:ext>
            </a:extLst>
          </p:cNvPr>
          <p:cNvCxnSpPr/>
          <p:nvPr/>
        </p:nvCxnSpPr>
        <p:spPr>
          <a:xfrm flipV="1">
            <a:off x="8742381" y="5615507"/>
            <a:ext cx="0" cy="691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19DFE65-E226-414F-DAF7-1E8C033A9BCD}"/>
              </a:ext>
            </a:extLst>
          </p:cNvPr>
          <p:cNvCxnSpPr>
            <a:endCxn id="87" idx="1"/>
          </p:cNvCxnSpPr>
          <p:nvPr/>
        </p:nvCxnSpPr>
        <p:spPr>
          <a:xfrm flipV="1">
            <a:off x="8762046" y="5605740"/>
            <a:ext cx="466073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EA644F9-023C-8C40-7D0A-1E2D25B5AF3F}"/>
              </a:ext>
            </a:extLst>
          </p:cNvPr>
          <p:cNvCxnSpPr>
            <a:stCxn id="87" idx="3"/>
            <a:endCxn id="92" idx="1"/>
          </p:cNvCxnSpPr>
          <p:nvPr/>
        </p:nvCxnSpPr>
        <p:spPr>
          <a:xfrm>
            <a:off x="11208061" y="5605740"/>
            <a:ext cx="504242" cy="9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DDD62D7-1913-BF8B-CFDA-BFCD16F67616}"/>
              </a:ext>
            </a:extLst>
          </p:cNvPr>
          <p:cNvCxnSpPr>
            <a:stCxn id="92" idx="3"/>
            <a:endCxn id="90" idx="1"/>
          </p:cNvCxnSpPr>
          <p:nvPr/>
        </p:nvCxnSpPr>
        <p:spPr>
          <a:xfrm flipV="1">
            <a:off x="13059322" y="5611432"/>
            <a:ext cx="479603" cy="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57DC57D-B41E-3A9D-6307-CCBA5A97A549}"/>
              </a:ext>
            </a:extLst>
          </p:cNvPr>
          <p:cNvCxnSpPr>
            <a:stCxn id="79" idx="3"/>
            <a:endCxn id="86" idx="1"/>
          </p:cNvCxnSpPr>
          <p:nvPr/>
        </p:nvCxnSpPr>
        <p:spPr>
          <a:xfrm>
            <a:off x="4829826" y="4583770"/>
            <a:ext cx="435187" cy="2679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FEE2860-871B-DF3A-2D7B-819EEF0CD8AE}"/>
              </a:ext>
            </a:extLst>
          </p:cNvPr>
          <p:cNvCxnSpPr>
            <a:stCxn id="86" idx="3"/>
            <a:endCxn id="89" idx="1"/>
          </p:cNvCxnSpPr>
          <p:nvPr/>
        </p:nvCxnSpPr>
        <p:spPr>
          <a:xfrm>
            <a:off x="6612032" y="7263028"/>
            <a:ext cx="2617105" cy="1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DCD3B70-B9B7-CF84-1899-7BFE3747D3FC}"/>
              </a:ext>
            </a:extLst>
          </p:cNvPr>
          <p:cNvCxnSpPr>
            <a:stCxn id="89" idx="3"/>
            <a:endCxn id="93" idx="1"/>
          </p:cNvCxnSpPr>
          <p:nvPr/>
        </p:nvCxnSpPr>
        <p:spPr>
          <a:xfrm>
            <a:off x="11209079" y="7264570"/>
            <a:ext cx="4835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C169D579-3172-8785-425C-0DD062EE78DC}"/>
              </a:ext>
            </a:extLst>
          </p:cNvPr>
          <p:cNvCxnSpPr>
            <a:stCxn id="93" idx="3"/>
            <a:endCxn id="91" idx="1"/>
          </p:cNvCxnSpPr>
          <p:nvPr/>
        </p:nvCxnSpPr>
        <p:spPr>
          <a:xfrm>
            <a:off x="13039657" y="7264570"/>
            <a:ext cx="487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823FA9F-EE79-8198-CF79-B4D6D8DA671F}"/>
              </a:ext>
            </a:extLst>
          </p:cNvPr>
          <p:cNvSpPr txBox="1"/>
          <p:nvPr/>
        </p:nvSpPr>
        <p:spPr>
          <a:xfrm>
            <a:off x="5810718" y="3619526"/>
            <a:ext cx="682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View</a:t>
            </a:r>
            <a:endParaRPr lang="ko-KR" altLang="en-US" sz="15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DFC86A4-241B-41B6-45A6-DA582C08DFFD}"/>
              </a:ext>
            </a:extLst>
          </p:cNvPr>
          <p:cNvSpPr txBox="1"/>
          <p:nvPr/>
        </p:nvSpPr>
        <p:spPr>
          <a:xfrm>
            <a:off x="9774441" y="4739903"/>
            <a:ext cx="1709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Servlet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8AAD8D-190D-9276-31C6-5D7339B40F99}"/>
              </a:ext>
            </a:extLst>
          </p:cNvPr>
          <p:cNvSpPr txBox="1"/>
          <p:nvPr/>
        </p:nvSpPr>
        <p:spPr>
          <a:xfrm>
            <a:off x="12041505" y="475186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DAO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0BD78BE-9988-6667-CEA5-C7DF67092BEE}"/>
              </a:ext>
            </a:extLst>
          </p:cNvPr>
          <p:cNvSpPr txBox="1"/>
          <p:nvPr/>
        </p:nvSpPr>
        <p:spPr>
          <a:xfrm>
            <a:off x="13940618" y="4784091"/>
            <a:ext cx="860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500"/>
              <a:t>DO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0804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33700" y="2552700"/>
            <a:ext cx="9662798" cy="672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  <a:ea typeface="Inter Bold"/>
                <a:cs typeface="Inter Bold"/>
                <a:sym typeface="Inter Bold"/>
              </a:rPr>
              <a:t>프로젝트 개요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  <a:ea typeface="Inter Bold"/>
              <a:cs typeface="Inter Bold"/>
              <a:sym typeface="Inter Bold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팀 구성 및 역할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수행 절차 및 방법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프로젝트 수행 경과</a:t>
            </a:r>
            <a:endParaRPr lang="en-US" altLang="ko-KR" sz="3000" b="1">
              <a:solidFill>
                <a:srgbClr val="000000"/>
              </a:solidFill>
              <a:latin typeface="Inter Bold" panose="020B0600000101010101" charset="0"/>
            </a:endParaRPr>
          </a:p>
          <a:p>
            <a:pPr>
              <a:lnSpc>
                <a:spcPct val="250000"/>
              </a:lnSpc>
            </a:pPr>
            <a:r>
              <a:rPr lang="ko-KR" altLang="en-US" sz="3000" b="1">
                <a:latin typeface="Inter Bold" panose="020B0600000101010101" charset="0"/>
              </a:rPr>
              <a:t>회고</a:t>
            </a:r>
          </a:p>
          <a:p>
            <a:pPr>
              <a:lnSpc>
                <a:spcPct val="2500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 panose="020B0600000101010101" charset="0"/>
              </a:rPr>
              <a:t>시현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8948" y="2552700"/>
            <a:ext cx="781548" cy="672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  <a:p>
            <a:pPr marL="0" lvl="0" indent="0" algn="l">
              <a:lnSpc>
                <a:spcPct val="2500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821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912473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6107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522121" y="7250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8049899" y="3030025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11">
            <a:extLst>
              <a:ext uri="{FF2B5EF4-FFF2-40B4-BE49-F238E27FC236}">
                <a16:creationId xmlns:a16="http://schemas.microsoft.com/office/drawing/2014/main" id="{894EA2CB-0B23-0BDE-A8E1-16E0AB86710A}"/>
              </a:ext>
            </a:extLst>
          </p:cNvPr>
          <p:cNvSpPr/>
          <p:nvPr/>
        </p:nvSpPr>
        <p:spPr>
          <a:xfrm flipV="1">
            <a:off x="1522121" y="8393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11">
            <a:extLst>
              <a:ext uri="{FF2B5EF4-FFF2-40B4-BE49-F238E27FC236}">
                <a16:creationId xmlns:a16="http://schemas.microsoft.com/office/drawing/2014/main" id="{3E23E552-BE64-09AF-5835-ABFE0044A046}"/>
              </a:ext>
            </a:extLst>
          </p:cNvPr>
          <p:cNvSpPr/>
          <p:nvPr/>
        </p:nvSpPr>
        <p:spPr>
          <a:xfrm flipV="1">
            <a:off x="1522121" y="9536791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그림 36" descr="밤, 빛, 시티, 블러이(가) 표시된 사진">
            <a:extLst>
              <a:ext uri="{FF2B5EF4-FFF2-40B4-BE49-F238E27FC236}">
                <a16:creationId xmlns:a16="http://schemas.microsoft.com/office/drawing/2014/main" id="{FE54321D-94E5-3810-0075-1640E941E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2"/>
            <a:ext cx="18288000" cy="2133600"/>
          </a:xfrm>
          <a:prstGeom prst="rect">
            <a:avLst/>
          </a:prstGeom>
        </p:spPr>
      </p:pic>
      <p:pic>
        <p:nvPicPr>
          <p:cNvPr id="38" name="그림 37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92B34A53-B002-3CCB-7242-8F5538E1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675" y="466750"/>
            <a:ext cx="2265682" cy="11903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en-US" altLang="ko-KR" sz="2600" b="1">
                <a:latin typeface="Inter Bold" panose="020B0600000101010101" charset="0"/>
                <a:ea typeface="Inter Bold" panose="020B0600000101010101" charset="0"/>
                <a:sym typeface="Inter Bold"/>
              </a:rPr>
              <a:t>UI </a:t>
            </a:r>
            <a:r>
              <a:rPr lang="ko-KR" altLang="en-US" sz="2600" b="1" dirty="0"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설계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친필, 만화 영화, 할로윈, 칠판이(가) 표시된 사진&#10;&#10;자동 생성된 설명">
            <a:extLst>
              <a:ext uri="{FF2B5EF4-FFF2-40B4-BE49-F238E27FC236}">
                <a16:creationId xmlns:a16="http://schemas.microsoft.com/office/drawing/2014/main" id="{CE0F0DB8-AD9A-561A-7866-9F0476427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19" y="2010013"/>
            <a:ext cx="7314962" cy="73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</a:t>
            </a:r>
            <a:r>
              <a:rPr lang="en-US" altLang="ko-KR" sz="26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flow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4F34A8-CCCA-5550-348D-12AFB9B1BBAD}"/>
              </a:ext>
            </a:extLst>
          </p:cNvPr>
          <p:cNvSpPr txBox="1"/>
          <p:nvPr/>
        </p:nvSpPr>
        <p:spPr>
          <a:xfrm>
            <a:off x="3941372" y="2380446"/>
            <a:ext cx="291632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&lt; UI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flow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– </a:t>
            </a:r>
            <a:r>
              <a:rPr lang="ko-KR" altLang="en-US" sz="2400" b="1">
                <a:solidFill>
                  <a:srgbClr val="00B0F0"/>
                </a:solidFill>
                <a:latin typeface="Inter Bold" panose="020B0600000101010101" charset="0"/>
                <a:ea typeface="+mj-ea"/>
              </a:rPr>
              <a:t>고객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&gt;</a:t>
            </a:r>
            <a:endParaRPr lang="ko-KR" altLang="en-US" sz="2400" b="1" dirty="0">
              <a:latin typeface="Inter Bold" panose="020B0600000101010101" charset="0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4E58A-4FC1-A595-E748-D8E4080E0DA9}"/>
              </a:ext>
            </a:extLst>
          </p:cNvPr>
          <p:cNvSpPr/>
          <p:nvPr/>
        </p:nvSpPr>
        <p:spPr>
          <a:xfrm>
            <a:off x="2777378" y="342346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3BB12D-DFEA-BD0E-19FD-8438B8691CCE}"/>
              </a:ext>
            </a:extLst>
          </p:cNvPr>
          <p:cNvCxnSpPr>
            <a:cxnSpLocks/>
          </p:cNvCxnSpPr>
          <p:nvPr/>
        </p:nvCxnSpPr>
        <p:spPr>
          <a:xfrm flipV="1">
            <a:off x="4127531" y="3639480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7097D-FD7D-204D-CB7F-E61165880BBD}"/>
              </a:ext>
            </a:extLst>
          </p:cNvPr>
          <p:cNvSpPr/>
          <p:nvPr/>
        </p:nvSpPr>
        <p:spPr>
          <a:xfrm>
            <a:off x="4727320" y="34234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F94D11-926A-580C-6699-5A2B7D2EB6AD}"/>
              </a:ext>
            </a:extLst>
          </p:cNvPr>
          <p:cNvCxnSpPr>
            <a:cxnSpLocks/>
          </p:cNvCxnSpPr>
          <p:nvPr/>
        </p:nvCxnSpPr>
        <p:spPr>
          <a:xfrm>
            <a:off x="4403283" y="363948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F96C5A-D757-FAE0-3608-22F1C368C7B0}"/>
              </a:ext>
            </a:extLst>
          </p:cNvPr>
          <p:cNvCxnSpPr>
            <a:cxnSpLocks/>
          </p:cNvCxnSpPr>
          <p:nvPr/>
        </p:nvCxnSpPr>
        <p:spPr>
          <a:xfrm>
            <a:off x="4403283" y="430460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67223-4EC1-1106-02BE-C46112C4F3CD}"/>
              </a:ext>
            </a:extLst>
          </p:cNvPr>
          <p:cNvSpPr/>
          <p:nvPr/>
        </p:nvSpPr>
        <p:spPr>
          <a:xfrm>
            <a:off x="4727320" y="4071540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8EF865-20A5-EAF8-DEFA-618702EB5197}"/>
              </a:ext>
            </a:extLst>
          </p:cNvPr>
          <p:cNvCxnSpPr>
            <a:cxnSpLocks/>
          </p:cNvCxnSpPr>
          <p:nvPr/>
        </p:nvCxnSpPr>
        <p:spPr>
          <a:xfrm>
            <a:off x="4403283" y="427050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BC942A-7E50-3D7A-280B-0C1BCEA45324}"/>
              </a:ext>
            </a:extLst>
          </p:cNvPr>
          <p:cNvCxnSpPr>
            <a:cxnSpLocks/>
          </p:cNvCxnSpPr>
          <p:nvPr/>
        </p:nvCxnSpPr>
        <p:spPr>
          <a:xfrm>
            <a:off x="4403283" y="4935624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795DC5-FD9B-27CC-B129-601AE69F6376}"/>
              </a:ext>
            </a:extLst>
          </p:cNvPr>
          <p:cNvSpPr/>
          <p:nvPr/>
        </p:nvSpPr>
        <p:spPr>
          <a:xfrm>
            <a:off x="6671537" y="4071528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1C8B73-392C-2EE2-992E-3C3215757768}"/>
              </a:ext>
            </a:extLst>
          </p:cNvPr>
          <p:cNvCxnSpPr>
            <a:cxnSpLocks/>
          </p:cNvCxnSpPr>
          <p:nvPr/>
        </p:nvCxnSpPr>
        <p:spPr>
          <a:xfrm flipV="1">
            <a:off x="6071749" y="4287546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6FCA65-9952-2A04-57DD-ECB42E96A03E}"/>
              </a:ext>
            </a:extLst>
          </p:cNvPr>
          <p:cNvCxnSpPr>
            <a:cxnSpLocks/>
          </p:cNvCxnSpPr>
          <p:nvPr/>
        </p:nvCxnSpPr>
        <p:spPr>
          <a:xfrm>
            <a:off x="4403285" y="4935624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476FE3-8FD3-E79F-11EA-E7A5F8373B87}"/>
              </a:ext>
            </a:extLst>
          </p:cNvPr>
          <p:cNvCxnSpPr>
            <a:cxnSpLocks/>
          </p:cNvCxnSpPr>
          <p:nvPr/>
        </p:nvCxnSpPr>
        <p:spPr>
          <a:xfrm>
            <a:off x="4403283" y="5583696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14241-4010-BAA4-A2FC-877FB9DFCE9A}"/>
              </a:ext>
            </a:extLst>
          </p:cNvPr>
          <p:cNvSpPr/>
          <p:nvPr/>
        </p:nvSpPr>
        <p:spPr>
          <a:xfrm>
            <a:off x="4727321" y="536767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문의하기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(BA02)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EDDF22-366B-7BC9-5A0E-9C0DB02DC992}"/>
              </a:ext>
            </a:extLst>
          </p:cNvPr>
          <p:cNvCxnSpPr>
            <a:cxnSpLocks/>
          </p:cNvCxnSpPr>
          <p:nvPr/>
        </p:nvCxnSpPr>
        <p:spPr>
          <a:xfrm>
            <a:off x="4403286" y="5583696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8C1FD3-3771-CC9B-4F03-783B06609CBF}"/>
              </a:ext>
            </a:extLst>
          </p:cNvPr>
          <p:cNvCxnSpPr>
            <a:cxnSpLocks/>
          </p:cNvCxnSpPr>
          <p:nvPr/>
        </p:nvCxnSpPr>
        <p:spPr>
          <a:xfrm>
            <a:off x="4403285" y="62317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6DF8F7-4F39-56CF-E6B1-D86896D2497E}"/>
              </a:ext>
            </a:extLst>
          </p:cNvPr>
          <p:cNvCxnSpPr>
            <a:cxnSpLocks/>
          </p:cNvCxnSpPr>
          <p:nvPr/>
        </p:nvCxnSpPr>
        <p:spPr>
          <a:xfrm>
            <a:off x="4403285" y="68798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AC16A-8544-E5D2-C26A-ABECDD979BCB}"/>
              </a:ext>
            </a:extLst>
          </p:cNvPr>
          <p:cNvSpPr/>
          <p:nvPr/>
        </p:nvSpPr>
        <p:spPr>
          <a:xfrm>
            <a:off x="4727321" y="6663828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0E853-7074-AB9E-6366-965A20C0A08F}"/>
              </a:ext>
            </a:extLst>
          </p:cNvPr>
          <p:cNvSpPr/>
          <p:nvPr/>
        </p:nvSpPr>
        <p:spPr>
          <a:xfrm>
            <a:off x="6677088" y="6663816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37C5A9-2194-79F5-17BD-3A52B26B83BC}"/>
              </a:ext>
            </a:extLst>
          </p:cNvPr>
          <p:cNvSpPr/>
          <p:nvPr/>
        </p:nvSpPr>
        <p:spPr>
          <a:xfrm>
            <a:off x="4732873" y="473664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8E3849-183A-7682-8923-CAC99225A3A3}"/>
              </a:ext>
            </a:extLst>
          </p:cNvPr>
          <p:cNvCxnSpPr>
            <a:cxnSpLocks/>
          </p:cNvCxnSpPr>
          <p:nvPr/>
        </p:nvCxnSpPr>
        <p:spPr>
          <a:xfrm flipV="1">
            <a:off x="6077300" y="495266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D3FEDA-2D03-36B2-2B62-06AC87547FF9}"/>
              </a:ext>
            </a:extLst>
          </p:cNvPr>
          <p:cNvSpPr/>
          <p:nvPr/>
        </p:nvSpPr>
        <p:spPr>
          <a:xfrm>
            <a:off x="6677088" y="4736643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BD563B-38B5-CADF-DD97-8FB683C0CD12}"/>
              </a:ext>
            </a:extLst>
          </p:cNvPr>
          <p:cNvCxnSpPr>
            <a:cxnSpLocks/>
          </p:cNvCxnSpPr>
          <p:nvPr/>
        </p:nvCxnSpPr>
        <p:spPr>
          <a:xfrm>
            <a:off x="6353052" y="495266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DC92794-E6F8-A5FB-20CE-44D7E1E30466}"/>
              </a:ext>
            </a:extLst>
          </p:cNvPr>
          <p:cNvCxnSpPr>
            <a:cxnSpLocks/>
          </p:cNvCxnSpPr>
          <p:nvPr/>
        </p:nvCxnSpPr>
        <p:spPr>
          <a:xfrm>
            <a:off x="6353052" y="560073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AC7537-6E22-C689-5D8D-F1EF5EA56F96}"/>
              </a:ext>
            </a:extLst>
          </p:cNvPr>
          <p:cNvSpPr/>
          <p:nvPr/>
        </p:nvSpPr>
        <p:spPr>
          <a:xfrm>
            <a:off x="6677088" y="538472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36AD6D-D42C-7C98-31DE-61A07DA8D608}"/>
              </a:ext>
            </a:extLst>
          </p:cNvPr>
          <p:cNvCxnSpPr>
            <a:cxnSpLocks/>
          </p:cNvCxnSpPr>
          <p:nvPr/>
        </p:nvCxnSpPr>
        <p:spPr>
          <a:xfrm>
            <a:off x="6353052" y="5583690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DDF59-5722-A733-9C2B-7512F7FC39FE}"/>
              </a:ext>
            </a:extLst>
          </p:cNvPr>
          <p:cNvCxnSpPr>
            <a:cxnSpLocks/>
          </p:cNvCxnSpPr>
          <p:nvPr/>
        </p:nvCxnSpPr>
        <p:spPr>
          <a:xfrm>
            <a:off x="6353052" y="624881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F1A4C-4712-C17E-045D-9BB83252E00F}"/>
              </a:ext>
            </a:extLst>
          </p:cNvPr>
          <p:cNvSpPr/>
          <p:nvPr/>
        </p:nvSpPr>
        <p:spPr>
          <a:xfrm>
            <a:off x="6677088" y="6032799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8F5DC2-0C8A-709E-23A9-DCC42C74D949}"/>
              </a:ext>
            </a:extLst>
          </p:cNvPr>
          <p:cNvCxnSpPr>
            <a:cxnSpLocks/>
          </p:cNvCxnSpPr>
          <p:nvPr/>
        </p:nvCxnSpPr>
        <p:spPr>
          <a:xfrm flipV="1">
            <a:off x="6077473" y="6879834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97CF8-0F28-A4C0-4453-CA2A9F21DD1A}"/>
              </a:ext>
            </a:extLst>
          </p:cNvPr>
          <p:cNvSpPr txBox="1"/>
          <p:nvPr/>
        </p:nvSpPr>
        <p:spPr>
          <a:xfrm>
            <a:off x="10799252" y="2409461"/>
            <a:ext cx="291632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&lt; UI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+mj-ea"/>
              </a:rPr>
              <a:t>flow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Inter Bold" panose="020B0600000101010101" charset="0"/>
              </a:rPr>
              <a:t>– </a:t>
            </a:r>
            <a:r>
              <a:rPr lang="ko-KR" altLang="en-US" sz="2400" b="1">
                <a:solidFill>
                  <a:srgbClr val="00B0F0"/>
                </a:solidFill>
                <a:latin typeface="Inter Bold" panose="020B0600000101010101" charset="0"/>
                <a:ea typeface="+mj-ea"/>
              </a:rPr>
              <a:t>관리자</a:t>
            </a:r>
            <a:r>
              <a:rPr lang="ko-KR" altLang="en-US" sz="2400" b="1">
                <a:latin typeface="Inter Bold" panose="020B0600000101010101" charset="0"/>
                <a:ea typeface="+mj-ea"/>
              </a:rPr>
              <a:t> </a:t>
            </a:r>
            <a:r>
              <a:rPr lang="en-US" altLang="ko-KR" sz="2400" b="1">
                <a:latin typeface="Inter Bold" panose="020B0600000101010101" charset="0"/>
                <a:ea typeface="+mj-ea"/>
              </a:rPr>
              <a:t>&gt;</a:t>
            </a:r>
            <a:endParaRPr lang="ko-KR" altLang="en-US" sz="2400" b="1" dirty="0">
              <a:latin typeface="Inter Bold" panose="020B0600000101010101" charset="0"/>
              <a:ea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447D-5902-A274-9930-2F3BA116BEF7}"/>
              </a:ext>
            </a:extLst>
          </p:cNvPr>
          <p:cNvSpPr/>
          <p:nvPr/>
        </p:nvSpPr>
        <p:spPr>
          <a:xfrm>
            <a:off x="8374705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메인화면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(main)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5F16DBA-D980-A411-FDB9-DF3FCDE9F01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9719133" y="3578905"/>
            <a:ext cx="599788" cy="435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0BB895-E259-A36E-552D-EF6680CC98C4}"/>
              </a:ext>
            </a:extLst>
          </p:cNvPr>
          <p:cNvSpPr/>
          <p:nvPr/>
        </p:nvSpPr>
        <p:spPr>
          <a:xfrm>
            <a:off x="10318921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(login)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3F9101-134B-8E84-FB71-F9A9F14FBE41}"/>
              </a:ext>
            </a:extLst>
          </p:cNvPr>
          <p:cNvCxnSpPr>
            <a:cxnSpLocks/>
          </p:cNvCxnSpPr>
          <p:nvPr/>
        </p:nvCxnSpPr>
        <p:spPr>
          <a:xfrm flipV="1">
            <a:off x="11663348" y="3622437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B3E38E-C255-48E4-7207-4AF02F5CD925}"/>
              </a:ext>
            </a:extLst>
          </p:cNvPr>
          <p:cNvSpPr/>
          <p:nvPr/>
        </p:nvSpPr>
        <p:spPr>
          <a:xfrm>
            <a:off x="12263137" y="3406413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회사소개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05CE27-9A7C-F1E8-0726-C757818507C2}"/>
              </a:ext>
            </a:extLst>
          </p:cNvPr>
          <p:cNvCxnSpPr>
            <a:cxnSpLocks/>
          </p:cNvCxnSpPr>
          <p:nvPr/>
        </p:nvCxnSpPr>
        <p:spPr>
          <a:xfrm>
            <a:off x="11939100" y="3622437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7167749-297A-BB94-7456-DC2573C8F8A1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1C6F5-4ED9-2C6F-F460-8B9A955A9269}"/>
              </a:ext>
            </a:extLst>
          </p:cNvPr>
          <p:cNvSpPr/>
          <p:nvPr/>
        </p:nvSpPr>
        <p:spPr>
          <a:xfrm>
            <a:off x="12263137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71C78F-378B-41E9-0096-6E65C914EB32}"/>
              </a:ext>
            </a:extLst>
          </p:cNvPr>
          <p:cNvCxnSpPr>
            <a:cxnSpLocks/>
          </p:cNvCxnSpPr>
          <p:nvPr/>
        </p:nvCxnSpPr>
        <p:spPr>
          <a:xfrm>
            <a:off x="11939100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5B68AC-1035-46E9-E85B-8D779B8EB9EF}"/>
              </a:ext>
            </a:extLst>
          </p:cNvPr>
          <p:cNvCxnSpPr>
            <a:cxnSpLocks/>
          </p:cNvCxnSpPr>
          <p:nvPr/>
        </p:nvCxnSpPr>
        <p:spPr>
          <a:xfrm>
            <a:off x="11939100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8F0AF-3942-4A8A-3DAE-C5F927574869}"/>
              </a:ext>
            </a:extLst>
          </p:cNvPr>
          <p:cNvSpPr/>
          <p:nvPr/>
        </p:nvSpPr>
        <p:spPr>
          <a:xfrm>
            <a:off x="12263140" y="599870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분석사례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AB_main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F9E34E-E480-9601-1361-A9C84221CBE1}"/>
              </a:ext>
            </a:extLst>
          </p:cNvPr>
          <p:cNvCxnSpPr>
            <a:cxnSpLocks/>
          </p:cNvCxnSpPr>
          <p:nvPr/>
        </p:nvCxnSpPr>
        <p:spPr>
          <a:xfrm flipV="1">
            <a:off x="13607567" y="6214725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E3C4E5-7B0B-ACAE-1B43-C93E32FA4E91}"/>
              </a:ext>
            </a:extLst>
          </p:cNvPr>
          <p:cNvSpPr/>
          <p:nvPr/>
        </p:nvSpPr>
        <p:spPr>
          <a:xfrm>
            <a:off x="14207355" y="5998701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공정최적화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73AB970-75C5-7229-70D3-FA095757F3AE}"/>
              </a:ext>
            </a:extLst>
          </p:cNvPr>
          <p:cNvCxnSpPr>
            <a:cxnSpLocks/>
          </p:cNvCxnSpPr>
          <p:nvPr/>
        </p:nvCxnSpPr>
        <p:spPr>
          <a:xfrm>
            <a:off x="13883319" y="6214725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2150BE-DE27-6665-53D6-55FA4EBDDEE0}"/>
              </a:ext>
            </a:extLst>
          </p:cNvPr>
          <p:cNvCxnSpPr>
            <a:cxnSpLocks/>
          </p:cNvCxnSpPr>
          <p:nvPr/>
        </p:nvCxnSpPr>
        <p:spPr>
          <a:xfrm>
            <a:off x="13883319" y="6862797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2489D4-3779-5AB1-580C-F52E6790B823}"/>
              </a:ext>
            </a:extLst>
          </p:cNvPr>
          <p:cNvSpPr/>
          <p:nvPr/>
        </p:nvSpPr>
        <p:spPr>
          <a:xfrm>
            <a:off x="14207355" y="6646785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예지보전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8858888-379B-67BF-38A6-FC73166714B8}"/>
              </a:ext>
            </a:extLst>
          </p:cNvPr>
          <p:cNvCxnSpPr>
            <a:cxnSpLocks/>
          </p:cNvCxnSpPr>
          <p:nvPr/>
        </p:nvCxnSpPr>
        <p:spPr>
          <a:xfrm>
            <a:off x="13883319" y="684574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C3F76DD-716B-B755-BF99-A121D4E50845}"/>
              </a:ext>
            </a:extLst>
          </p:cNvPr>
          <p:cNvCxnSpPr>
            <a:cxnSpLocks/>
          </p:cNvCxnSpPr>
          <p:nvPr/>
        </p:nvCxnSpPr>
        <p:spPr>
          <a:xfrm>
            <a:off x="13883319" y="751086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1831C1-5C6F-7507-7AE8-98B35441DCD8}"/>
              </a:ext>
            </a:extLst>
          </p:cNvPr>
          <p:cNvSpPr/>
          <p:nvPr/>
        </p:nvSpPr>
        <p:spPr>
          <a:xfrm>
            <a:off x="14207355" y="7294857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품질보증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(AB03)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544E15-79EE-246D-332C-F29AAE4E808C}"/>
              </a:ext>
            </a:extLst>
          </p:cNvPr>
          <p:cNvSpPr/>
          <p:nvPr/>
        </p:nvSpPr>
        <p:spPr>
          <a:xfrm>
            <a:off x="12257414" y="861855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마이페이지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(DA01)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3D8F370-A972-2285-1AE3-287F835A4D13}"/>
              </a:ext>
            </a:extLst>
          </p:cNvPr>
          <p:cNvCxnSpPr>
            <a:cxnSpLocks/>
          </p:cNvCxnSpPr>
          <p:nvPr/>
        </p:nvCxnSpPr>
        <p:spPr>
          <a:xfrm flipV="1">
            <a:off x="13601842" y="883456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69AB100-E963-4604-F2E4-1EFCFDDE8473}"/>
              </a:ext>
            </a:extLst>
          </p:cNvPr>
          <p:cNvSpPr/>
          <p:nvPr/>
        </p:nvSpPr>
        <p:spPr>
          <a:xfrm>
            <a:off x="14201630" y="8618544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회원정보 수정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(DA02)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4E403D0-EECD-DBD5-7969-2A5B03C21732}"/>
              </a:ext>
            </a:extLst>
          </p:cNvPr>
          <p:cNvCxnSpPr>
            <a:cxnSpLocks/>
          </p:cNvCxnSpPr>
          <p:nvPr/>
        </p:nvCxnSpPr>
        <p:spPr>
          <a:xfrm>
            <a:off x="13877594" y="8834568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21092C0-AB07-86E5-F2C7-1D2C17E9178B}"/>
              </a:ext>
            </a:extLst>
          </p:cNvPr>
          <p:cNvCxnSpPr>
            <a:cxnSpLocks/>
          </p:cNvCxnSpPr>
          <p:nvPr/>
        </p:nvCxnSpPr>
        <p:spPr>
          <a:xfrm>
            <a:off x="13877594" y="9482640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D9ADC2-1045-AC37-8D36-B7856910FAF2}"/>
              </a:ext>
            </a:extLst>
          </p:cNvPr>
          <p:cNvCxnSpPr>
            <a:cxnSpLocks/>
          </p:cNvCxnSpPr>
          <p:nvPr/>
        </p:nvCxnSpPr>
        <p:spPr>
          <a:xfrm flipV="1">
            <a:off x="13607566" y="4270503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6AF5BF-3C3C-FE6B-8B78-CD099178EFC7}"/>
              </a:ext>
            </a:extLst>
          </p:cNvPr>
          <p:cNvSpPr/>
          <p:nvPr/>
        </p:nvSpPr>
        <p:spPr>
          <a:xfrm>
            <a:off x="14207354" y="4054485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공지사항 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(CA02)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D40D0ED-77A5-13F9-B6D8-523466D41D65}"/>
              </a:ext>
            </a:extLst>
          </p:cNvPr>
          <p:cNvCxnSpPr>
            <a:cxnSpLocks/>
          </p:cNvCxnSpPr>
          <p:nvPr/>
        </p:nvCxnSpPr>
        <p:spPr>
          <a:xfrm>
            <a:off x="13883318" y="4270509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E790602-2DDC-7065-31F8-BBC7970C4CC2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7D1B89-0215-3220-30FE-34A3506F8F0D}"/>
              </a:ext>
            </a:extLst>
          </p:cNvPr>
          <p:cNvCxnSpPr>
            <a:cxnSpLocks/>
          </p:cNvCxnSpPr>
          <p:nvPr/>
        </p:nvCxnSpPr>
        <p:spPr>
          <a:xfrm>
            <a:off x="13883318" y="4918581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ED37883-5F93-54F9-D503-58C0CAE99DCB}"/>
              </a:ext>
            </a:extLst>
          </p:cNvPr>
          <p:cNvCxnSpPr>
            <a:cxnSpLocks/>
          </p:cNvCxnSpPr>
          <p:nvPr/>
        </p:nvCxnSpPr>
        <p:spPr>
          <a:xfrm>
            <a:off x="13883318" y="5566653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6872CB-4513-154D-4888-0218BCC26EBD}"/>
              </a:ext>
            </a:extLst>
          </p:cNvPr>
          <p:cNvSpPr/>
          <p:nvPr/>
        </p:nvSpPr>
        <p:spPr>
          <a:xfrm>
            <a:off x="14207354" y="4702569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작성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(CA03)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CDDB88-7F2E-DCB4-86B0-2E9D20150112}"/>
              </a:ext>
            </a:extLst>
          </p:cNvPr>
          <p:cNvSpPr/>
          <p:nvPr/>
        </p:nvSpPr>
        <p:spPr>
          <a:xfrm>
            <a:off x="14207354" y="5350641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공지사항 수정</a:t>
            </a:r>
            <a:endParaRPr lang="en-US" altLang="ko-KR" sz="12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(CA04)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4C44B63-1FCF-8931-8414-5377BB89825F}"/>
              </a:ext>
            </a:extLst>
          </p:cNvPr>
          <p:cNvCxnSpPr>
            <a:cxnSpLocks/>
          </p:cNvCxnSpPr>
          <p:nvPr/>
        </p:nvCxnSpPr>
        <p:spPr>
          <a:xfrm>
            <a:off x="11939102" y="556665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E09506-9DF2-0CED-AB16-10E054616E28}"/>
              </a:ext>
            </a:extLst>
          </p:cNvPr>
          <p:cNvCxnSpPr>
            <a:cxnSpLocks/>
          </p:cNvCxnSpPr>
          <p:nvPr/>
        </p:nvCxnSpPr>
        <p:spPr>
          <a:xfrm>
            <a:off x="11939102" y="6214725"/>
            <a:ext cx="0" cy="155245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0BCB5EB-34FB-0DC6-9FA2-42868934A144}"/>
              </a:ext>
            </a:extLst>
          </p:cNvPr>
          <p:cNvCxnSpPr>
            <a:cxnSpLocks/>
          </p:cNvCxnSpPr>
          <p:nvPr/>
        </p:nvCxnSpPr>
        <p:spPr>
          <a:xfrm>
            <a:off x="11933378" y="883456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7CD63A8-3B8C-F999-A969-528619B08E67}"/>
              </a:ext>
            </a:extLst>
          </p:cNvPr>
          <p:cNvSpPr/>
          <p:nvPr/>
        </p:nvSpPr>
        <p:spPr>
          <a:xfrm>
            <a:off x="14209645" y="9266352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문의내역확인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(EA01)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53CE67-6546-2190-BB82-FEB5203FC38A}"/>
              </a:ext>
            </a:extLst>
          </p:cNvPr>
          <p:cNvCxnSpPr>
            <a:cxnSpLocks/>
          </p:cNvCxnSpPr>
          <p:nvPr/>
        </p:nvCxnSpPr>
        <p:spPr>
          <a:xfrm>
            <a:off x="11939100" y="6214719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2F7A553-CF6F-1CFB-3622-36E1106648A2}"/>
              </a:ext>
            </a:extLst>
          </p:cNvPr>
          <p:cNvCxnSpPr>
            <a:cxnSpLocks/>
          </p:cNvCxnSpPr>
          <p:nvPr/>
        </p:nvCxnSpPr>
        <p:spPr>
          <a:xfrm>
            <a:off x="11933378" y="8163648"/>
            <a:ext cx="32403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6FBC4FF-DB3A-C4F3-E70C-BFAB9779FCDF}"/>
              </a:ext>
            </a:extLst>
          </p:cNvPr>
          <p:cNvSpPr/>
          <p:nvPr/>
        </p:nvSpPr>
        <p:spPr>
          <a:xfrm>
            <a:off x="12257414" y="7947636"/>
            <a:ext cx="1344428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(BA01)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13AF822-02BF-B7E4-9DD0-10D3D9A78025}"/>
              </a:ext>
            </a:extLst>
          </p:cNvPr>
          <p:cNvSpPr/>
          <p:nvPr/>
        </p:nvSpPr>
        <p:spPr>
          <a:xfrm>
            <a:off x="14207181" y="7947624"/>
            <a:ext cx="1344600" cy="3449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분석결과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(BA03)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7CA482D-F846-0959-CAD4-57A0380902F7}"/>
              </a:ext>
            </a:extLst>
          </p:cNvPr>
          <p:cNvCxnSpPr>
            <a:cxnSpLocks/>
          </p:cNvCxnSpPr>
          <p:nvPr/>
        </p:nvCxnSpPr>
        <p:spPr>
          <a:xfrm flipV="1">
            <a:off x="13607566" y="8163642"/>
            <a:ext cx="599789" cy="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698250-1C0A-D95B-10F7-10B6A71BD25C}"/>
              </a:ext>
            </a:extLst>
          </p:cNvPr>
          <p:cNvCxnSpPr>
            <a:cxnSpLocks/>
          </p:cNvCxnSpPr>
          <p:nvPr/>
        </p:nvCxnSpPr>
        <p:spPr>
          <a:xfrm>
            <a:off x="11939103" y="8158923"/>
            <a:ext cx="0" cy="5311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6" name="개체 335">
            <a:hlinkClick r:id="" action="ppaction://ole?verb=0"/>
            <a:extLst>
              <a:ext uri="{FF2B5EF4-FFF2-40B4-BE49-F238E27FC236}">
                <a16:creationId xmlns:a16="http://schemas.microsoft.com/office/drawing/2014/main" id="{A8830C32-816B-EF0F-3E8F-1F912E2CF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44378"/>
              </p:ext>
            </p:extLst>
          </p:nvPr>
        </p:nvGraphicFramePr>
        <p:xfrm>
          <a:off x="14401800" y="443618"/>
          <a:ext cx="1800000" cy="1531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3" imgW="914400" imgH="771525" progId="PowerPoint.Show.12">
                  <p:embed/>
                </p:oleObj>
              </mc:Choice>
              <mc:Fallback>
                <p:oleObj name="Presentation" showAsIcon="1" r:id="rId3" imgW="914400" imgH="771525" progId="PowerPoint.Show.12">
                  <p:embed/>
                  <p:pic>
                    <p:nvPicPr>
                      <p:cNvPr id="336" name="개체 33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8830C32-816B-EF0F-3E8F-1F912E2CF458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01800" y="443618"/>
                        <a:ext cx="1800000" cy="1531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29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35465-A4A6-7831-A68D-7B90E7D1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34C81A58-974D-2A7A-BB71-20855377C920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4A472745-2A8B-BD85-014D-BB5B0E49DF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44986057-44E3-370F-F688-8F3C2A7DC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8B2FD6-4993-9A77-D58E-50E4AA94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3648"/>
            <a:ext cx="8855207" cy="614225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0DAC816-9AA5-BF77-8D1D-2B4694CAD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985383"/>
            <a:ext cx="8382000" cy="688259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2ED5129-ECB3-BB8A-7906-5FA968A507C8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메인화면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B5AB2E-0FDD-ED01-109E-45558DCB3822}"/>
              </a:ext>
            </a:extLst>
          </p:cNvPr>
          <p:cNvSpPr txBox="1"/>
          <p:nvPr/>
        </p:nvSpPr>
        <p:spPr>
          <a:xfrm>
            <a:off x="4317590" y="2505548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216241-357C-762D-8635-AF7D27DC9E6D}"/>
              </a:ext>
            </a:extLst>
          </p:cNvPr>
          <p:cNvSpPr txBox="1"/>
          <p:nvPr/>
        </p:nvSpPr>
        <p:spPr>
          <a:xfrm>
            <a:off x="12738305" y="2448316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6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B21D1-6B49-3841-63BF-ED2F9E44C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6340064-C816-4CF2-388D-C9779E65627B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1ED849C-E92E-B2B9-2D94-CAAA1512C3B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8AD9A83-3671-4368-8FAC-C432B1E9A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D54873-662D-B4D3-F08F-A876FCD6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6" y="2727487"/>
            <a:ext cx="8436071" cy="5464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461F9-3231-3316-DF33-512ADCA4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5905502"/>
            <a:ext cx="9458409" cy="4038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546E4-4285-114B-3F66-178A5CC4C1EE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공지사항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7C5CB-3531-68C9-C4D8-B66CE0F0B730}"/>
              </a:ext>
            </a:extLst>
          </p:cNvPr>
          <p:cNvSpPr txBox="1"/>
          <p:nvPr/>
        </p:nvSpPr>
        <p:spPr>
          <a:xfrm>
            <a:off x="4191000" y="2280590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BA7E0-44A9-C530-FE30-B4447916AB99}"/>
              </a:ext>
            </a:extLst>
          </p:cNvPr>
          <p:cNvSpPr txBox="1"/>
          <p:nvPr/>
        </p:nvSpPr>
        <p:spPr>
          <a:xfrm>
            <a:off x="12057309" y="5423870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3A66D-779C-D1FF-BD4A-3EBBB982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723258E-D999-6B15-30C9-1551DB6A0BE6}"/>
              </a:ext>
            </a:extLst>
          </p:cNvPr>
          <p:cNvSpPr txBox="1"/>
          <p:nvPr/>
        </p:nvSpPr>
        <p:spPr>
          <a:xfrm>
            <a:off x="1028700" y="962025"/>
            <a:ext cx="734600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UI 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D72CF7D6-3045-DD7B-9946-7F800DCD3D4B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D7F497A9-C1B2-B8A9-EA54-CF241C17B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D7F976-8748-A83A-B13C-5033C9BD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46544"/>
            <a:ext cx="8702794" cy="5959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A1BBCE-4078-C5EA-B7F3-6B27EC6B5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0" y="2263140"/>
            <a:ext cx="5029200" cy="2346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9D69A-72A0-F7DE-4E3C-B02340177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4767817"/>
            <a:ext cx="3810000" cy="5404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E54D3-C5E8-B0BD-EAB2-80F5076F1251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분석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EA7C7-45DF-D954-087D-8C4F3E3317FF}"/>
              </a:ext>
            </a:extLst>
          </p:cNvPr>
          <p:cNvSpPr txBox="1"/>
          <p:nvPr/>
        </p:nvSpPr>
        <p:spPr>
          <a:xfrm>
            <a:off x="4516702" y="2613029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설계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179AA-21A6-60DC-3620-F9A83BC750D5}"/>
              </a:ext>
            </a:extLst>
          </p:cNvPr>
          <p:cNvSpPr txBox="1"/>
          <p:nvPr/>
        </p:nvSpPr>
        <p:spPr>
          <a:xfrm>
            <a:off x="13424105" y="1784172"/>
            <a:ext cx="149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Inter Bold" panose="020B0600000101010101" charset="0"/>
              </a:rPr>
              <a:t>&lt;UI </a:t>
            </a:r>
            <a:r>
              <a:rPr lang="ko-KR" altLang="en-US" sz="2000" b="1">
                <a:latin typeface="Inter Bold" panose="020B0600000101010101" charset="0"/>
              </a:rPr>
              <a:t>구현</a:t>
            </a:r>
            <a:r>
              <a:rPr lang="en-US" altLang="ko-KR" sz="2000" b="1">
                <a:latin typeface="Inter Bold" panose="020B0600000101010101" charset="0"/>
              </a:rPr>
              <a:t>&gt;</a:t>
            </a:r>
            <a:endParaRPr lang="ko-KR" altLang="en-US" sz="20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65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BCAF2505-C992-0BBD-7E58-22485FCEC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59" y="2873477"/>
            <a:ext cx="12562227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C1201-91B7-3537-0FBB-AB9A93271EB6}"/>
              </a:ext>
            </a:extLst>
          </p:cNvPr>
          <p:cNvSpPr txBox="1"/>
          <p:nvPr/>
        </p:nvSpPr>
        <p:spPr>
          <a:xfrm>
            <a:off x="4648200" y="9094142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Inter Bold" panose="020B0600000101010101" charset="0"/>
              </a:rPr>
              <a:t>공지내용 표시 및 검색 기능을 통해 고객</a:t>
            </a:r>
            <a:r>
              <a:rPr lang="en-US" altLang="ko-KR" sz="2400" b="1">
                <a:latin typeface="Inter Bold" panose="020B0600000101010101" charset="0"/>
              </a:rPr>
              <a:t>·</a:t>
            </a:r>
            <a:r>
              <a:rPr lang="ko-KR" altLang="en-US" sz="2400" b="1">
                <a:latin typeface="Inter Bold" panose="020B0600000101010101" charset="0"/>
              </a:rPr>
              <a:t>직원에게 편리성을 제공  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E433-CD14-C368-6BDA-4976A2E2BC67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공지사항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2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8012E-6E04-7A20-C425-9C51FBA6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D50F720B-C7DB-C09C-41A3-6FF073DEC5F3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B3D686B-E5C5-ACCD-59E3-7B1A3FCE28E5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9562C8C3-89CF-0FEE-B2FE-C3D8E40AE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D7A38-AC8C-9C24-6499-6240E793AD99}"/>
              </a:ext>
            </a:extLst>
          </p:cNvPr>
          <p:cNvSpPr txBox="1"/>
          <p:nvPr/>
        </p:nvSpPr>
        <p:spPr>
          <a:xfrm>
            <a:off x="6400800" y="8005902"/>
            <a:ext cx="8991600" cy="113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고객 </a:t>
            </a:r>
            <a:r>
              <a:rPr lang="en-US" altLang="ko-KR" sz="2400" b="1">
                <a:latin typeface="Inter Bold" panose="020B0600000101010101" charset="0"/>
              </a:rPr>
              <a:t>: </a:t>
            </a:r>
            <a:r>
              <a:rPr lang="ko-KR" altLang="en-US" sz="2400" b="1">
                <a:latin typeface="Inter Bold" panose="020B0600000101010101" charset="0"/>
              </a:rPr>
              <a:t>문의하기를 통해 의뢰하고자 하는 내용 전송</a:t>
            </a:r>
            <a:endParaRPr lang="en-US" altLang="ko-KR" sz="2400" b="1">
              <a:latin typeface="Inter Bold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직원 </a:t>
            </a:r>
            <a:r>
              <a:rPr lang="en-US" altLang="ko-KR" sz="2400" b="1">
                <a:latin typeface="Inter Bold" panose="020B0600000101010101" charset="0"/>
              </a:rPr>
              <a:t>: </a:t>
            </a:r>
            <a:r>
              <a:rPr lang="ko-KR" altLang="en-US" sz="2400" b="1">
                <a:latin typeface="Inter Bold" panose="020B0600000101010101" charset="0"/>
              </a:rPr>
              <a:t>고객이 문의한 내역을 리스트 형태로 조회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F787D-93C2-4CB0-E747-3812B1BF0C3A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문의하기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2F5FBE-3027-57D4-A3F2-2CD19E14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33700"/>
            <a:ext cx="4723078" cy="5456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686581-B61E-2B25-8EC3-959C80DF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790936"/>
            <a:ext cx="11333390" cy="374228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73B4052-85BA-8437-E1F7-9805C13507DD}"/>
              </a:ext>
            </a:extLst>
          </p:cNvPr>
          <p:cNvSpPr/>
          <p:nvPr/>
        </p:nvSpPr>
        <p:spPr>
          <a:xfrm>
            <a:off x="5334000" y="5295170"/>
            <a:ext cx="914400" cy="733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5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B76F64-33A7-CC4F-7600-DAABA069C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CB34206-F9B5-F015-D78D-324DB6246E6D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  <a:sym typeface="Inter Bold"/>
              </a:rPr>
              <a:t>주요 기능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DA194BB-EE1A-5B6A-29AA-84F42326C733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0E7DA95-900C-08A9-0760-7B69FBA54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BB87D-2D2D-AB12-0176-270EB26C3251}"/>
              </a:ext>
            </a:extLst>
          </p:cNvPr>
          <p:cNvSpPr txBox="1"/>
          <p:nvPr/>
        </p:nvSpPr>
        <p:spPr>
          <a:xfrm>
            <a:off x="1016410" y="2217484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분석하기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97DEFA-8828-4136-38B4-C48740224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83" y="3390901"/>
            <a:ext cx="7517990" cy="35814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90DD94F-5A82-3442-1070-B72A969C94AC}"/>
              </a:ext>
            </a:extLst>
          </p:cNvPr>
          <p:cNvSpPr/>
          <p:nvPr/>
        </p:nvSpPr>
        <p:spPr>
          <a:xfrm>
            <a:off x="9812873" y="4914900"/>
            <a:ext cx="838200" cy="733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E6681B-EBCE-1D54-10B3-B400FE4D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0673" y="2163636"/>
            <a:ext cx="4893727" cy="6942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C426A-52ED-4FE6-4020-7C7B891A3EAA}"/>
              </a:ext>
            </a:extLst>
          </p:cNvPr>
          <p:cNvSpPr txBox="1"/>
          <p:nvPr/>
        </p:nvSpPr>
        <p:spPr>
          <a:xfrm>
            <a:off x="1600200" y="7505700"/>
            <a:ext cx="8991600" cy="11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email,</a:t>
            </a:r>
            <a:r>
              <a:rPr lang="ko-KR" altLang="en-US" sz="2400" b="1">
                <a:latin typeface="Inter Bold" panose="020B0600000101010101" charset="0"/>
              </a:rPr>
              <a:t> 분석 종류 및 데이터</a:t>
            </a:r>
            <a:r>
              <a:rPr lang="en-US" altLang="ko-KR" sz="2400" b="1">
                <a:latin typeface="Inter Bold" panose="020B0600000101010101" charset="0"/>
              </a:rPr>
              <a:t>(.csv) </a:t>
            </a:r>
            <a:r>
              <a:rPr lang="ko-KR" altLang="en-US" sz="2400" b="1">
                <a:latin typeface="Inter Bold" panose="020B0600000101010101" charset="0"/>
              </a:rPr>
              <a:t>첨부 시 분석결과 출력</a:t>
            </a:r>
            <a:endParaRPr lang="en-US" altLang="ko-KR" sz="2400" b="1">
              <a:latin typeface="Inter Bold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분석 결과 </a:t>
            </a:r>
            <a:r>
              <a:rPr lang="en-US" altLang="ko-KR" sz="2400" b="1">
                <a:latin typeface="Inter Bold" panose="020B0600000101010101" charset="0"/>
              </a:rPr>
              <a:t>email </a:t>
            </a:r>
            <a:r>
              <a:rPr lang="ko-KR" altLang="en-US" sz="2400" b="1">
                <a:latin typeface="Inter Bold" panose="020B0600000101010101" charset="0"/>
              </a:rPr>
              <a:t>전송 기능 제공</a:t>
            </a:r>
            <a:r>
              <a:rPr lang="en-US" altLang="ko-KR" sz="2200" b="1">
                <a:latin typeface="Inter Bold" panose="020B0600000101010101" charset="0"/>
              </a:rPr>
              <a:t>(smtp)</a:t>
            </a:r>
            <a:endParaRPr lang="ko-KR" altLang="en-US" sz="22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285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4CE86-2CF0-E675-704B-3961C00E8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CE6A588-9122-5690-E236-223BC053119B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rgbClr val="4F81BD">
                      <a:alpha val="0"/>
                    </a:srgb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분석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EF56A13-27C6-8863-AD0E-3985464C7905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4FEF2DF-CDC6-9C66-1F7E-D93A599A5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1C7BD6D-5870-1090-F7C5-A89187B94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735316"/>
              </p:ext>
            </p:extLst>
          </p:nvPr>
        </p:nvGraphicFramePr>
        <p:xfrm>
          <a:off x="1840707" y="3745920"/>
          <a:ext cx="14323332" cy="5207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7648">
                  <a:extLst>
                    <a:ext uri="{9D8B030D-6E8A-4147-A177-3AD203B41FA5}">
                      <a16:colId xmlns:a16="http://schemas.microsoft.com/office/drawing/2014/main" val="638708252"/>
                    </a:ext>
                  </a:extLst>
                </a:gridCol>
                <a:gridCol w="12015684">
                  <a:extLst>
                    <a:ext uri="{9D8B030D-6E8A-4147-A177-3AD203B41FA5}">
                      <a16:colId xmlns:a16="http://schemas.microsoft.com/office/drawing/2014/main" val="3809133303"/>
                    </a:ext>
                  </a:extLst>
                </a:gridCol>
              </a:tblGrid>
              <a:tr h="114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총 </a:t>
                      </a:r>
                      <a:r>
                        <a:rPr lang="en-US" altLang="ko-KR" sz="2000" b="1"/>
                        <a:t>2,852,465</a:t>
                      </a:r>
                      <a:r>
                        <a:rPr lang="ko-KR" altLang="en-US" sz="2000" b="1"/>
                        <a:t>개 </a:t>
                      </a:r>
                      <a:r>
                        <a:rPr lang="en-US" altLang="ko-KR" sz="2000" b="1"/>
                        <a:t>(row</a:t>
                      </a:r>
                      <a:r>
                        <a:rPr lang="ko-KR" altLang="en-US" sz="2000" b="1"/>
                        <a:t> </a:t>
                      </a:r>
                      <a:r>
                        <a:rPr lang="en-US" altLang="ko-KR" sz="2000" b="1"/>
                        <a:t>92,015</a:t>
                      </a:r>
                      <a:r>
                        <a:rPr lang="ko-KR" altLang="en-US" sz="2000" b="1"/>
                        <a:t>개 </a:t>
                      </a:r>
                      <a:r>
                        <a:rPr lang="en-US" altLang="ko-KR" sz="2000" b="1"/>
                        <a:t> col 31</a:t>
                      </a:r>
                      <a:r>
                        <a:rPr lang="ko-KR" altLang="en-US" sz="2000" b="1"/>
                        <a:t>개</a:t>
                      </a:r>
                      <a:r>
                        <a:rPr lang="en-US" altLang="ko-KR" sz="2000" b="1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376906"/>
                  </a:ext>
                </a:extLst>
              </a:tr>
              <a:tr h="114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 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KAMP(</a:t>
                      </a:r>
                      <a:r>
                        <a:rPr lang="ko-KR" altLang="en-US" sz="2000" b="1"/>
                        <a:t>임픽스㈜</a:t>
                      </a:r>
                      <a:r>
                        <a:rPr lang="en-US" altLang="ko-KR" sz="2000" b="1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567526"/>
                  </a:ext>
                </a:extLst>
              </a:tr>
              <a:tr h="1772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분석 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주조 공정에서 발생하는 품질 불량 문제를 해결하기 위해 수집된 주조 공정 데이터로 </a:t>
                      </a:r>
                      <a:r>
                        <a:rPr lang="en-US" altLang="ko-KR" sz="2000" b="1"/>
                        <a:t>AI</a:t>
                      </a:r>
                      <a:r>
                        <a:rPr lang="ko-KR" altLang="en-US" sz="2000" b="1"/>
                        <a:t>를 이용하여 분석</a:t>
                      </a:r>
                      <a:endParaRPr lang="en-US" altLang="ko-KR" sz="2000" b="1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양품과 불량에 영향을 주는 변수들 간의 상관관계를 찾고 </a:t>
                      </a:r>
                      <a:r>
                        <a:rPr lang="en-US" altLang="ko-KR" sz="2000" b="1"/>
                        <a:t>AI </a:t>
                      </a:r>
                      <a:r>
                        <a:rPr lang="ko-KR" altLang="en-US" sz="2000" b="1"/>
                        <a:t>모델을 활용하여 불량 판정과 </a:t>
                      </a:r>
                      <a:endParaRPr lang="en-US" altLang="ko-KR" sz="2000" b="1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/>
                        <a:t>공정 최적화를 위한 주요 변수 구간을 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351514"/>
                  </a:ext>
                </a:extLst>
              </a:tr>
              <a:tr h="114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DecisionTreeClassifier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941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8D7BB6-FBEE-75FE-E88E-766F7180986D}"/>
              </a:ext>
            </a:extLst>
          </p:cNvPr>
          <p:cNvSpPr txBox="1"/>
          <p:nvPr/>
        </p:nvSpPr>
        <p:spPr>
          <a:xfrm>
            <a:off x="838200" y="2628900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1) </a:t>
            </a:r>
            <a:r>
              <a:rPr lang="ko-KR" altLang="en-US" sz="2400" b="1">
                <a:latin typeface="Inter Bold" panose="020B0600000101010101" charset="0"/>
              </a:rPr>
              <a:t>주조 </a:t>
            </a: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공정최적화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43B43-BCB4-A095-DAF3-CAFCDBCCD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EC0056EA-FC3B-453E-5D5E-1975FAC64495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rgbClr val="4F81BD">
                      <a:alpha val="0"/>
                    </a:srgb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분석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7A3E2775-4F28-3CA6-65B2-7EAA13C9C88A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A89FC5E-0F81-EF7B-84B4-78DB4E27D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AD466B-267F-584B-4819-C74437576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21579"/>
              </p:ext>
            </p:extLst>
          </p:nvPr>
        </p:nvGraphicFramePr>
        <p:xfrm>
          <a:off x="1828800" y="3583996"/>
          <a:ext cx="14323332" cy="57409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7648">
                  <a:extLst>
                    <a:ext uri="{9D8B030D-6E8A-4147-A177-3AD203B41FA5}">
                      <a16:colId xmlns:a16="http://schemas.microsoft.com/office/drawing/2014/main" val="638708252"/>
                    </a:ext>
                  </a:extLst>
                </a:gridCol>
                <a:gridCol w="12015684">
                  <a:extLst>
                    <a:ext uri="{9D8B030D-6E8A-4147-A177-3AD203B41FA5}">
                      <a16:colId xmlns:a16="http://schemas.microsoft.com/office/drawing/2014/main" val="3809133303"/>
                    </a:ext>
                  </a:extLst>
                </a:gridCol>
              </a:tblGrid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총 </a:t>
                      </a:r>
                      <a:r>
                        <a:rPr lang="en-US" altLang="ko-KR" sz="2000"/>
                        <a:t>87,737</a:t>
                      </a:r>
                      <a:r>
                        <a:rPr lang="ko-KR" altLang="en-US" sz="2000"/>
                        <a:t>개 </a:t>
                      </a:r>
                      <a:r>
                        <a:rPr lang="en-US" altLang="ko-KR" sz="2000"/>
                        <a:t>(row 5,161</a:t>
                      </a:r>
                      <a:r>
                        <a:rPr lang="ko-KR" altLang="en-US" sz="2000"/>
                        <a:t>개 </a:t>
                      </a:r>
                      <a:r>
                        <a:rPr lang="en-US" altLang="ko-KR" sz="2000"/>
                        <a:t>column 17</a:t>
                      </a:r>
                      <a:r>
                        <a:rPr lang="ko-KR" altLang="en-US" sz="2000"/>
                        <a:t>개</a:t>
                      </a:r>
                      <a:r>
                        <a:rPr lang="en-US" altLang="ko-KR" sz="2000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376906"/>
                  </a:ext>
                </a:extLst>
              </a:tr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 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/>
                        <a:t>KAMP(</a:t>
                      </a:r>
                      <a:r>
                        <a:rPr lang="ko-KR" altLang="en-US" sz="2000" b="1"/>
                        <a:t>임픽스㈜</a:t>
                      </a:r>
                      <a:r>
                        <a:rPr lang="en-US" altLang="ko-KR" sz="2000" b="1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567526"/>
                  </a:ext>
                </a:extLst>
              </a:tr>
              <a:tr h="2124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분석 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설비의 가생산 상태와 정상 상태의 명확한 구분이 어려운 문제를 해결하기 위해 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2000" b="1"/>
                        <a:t>각 </a:t>
                      </a:r>
                      <a:r>
                        <a:rPr lang="en-US" altLang="ko-KR" sz="2000" b="1"/>
                        <a:t>shot </a:t>
                      </a:r>
                      <a:r>
                        <a:rPr lang="ko-KR" altLang="en-US" sz="2000" b="1"/>
                        <a:t>별 공정 변수를 기반으로 설비의 정상과 비 정상</a:t>
                      </a:r>
                      <a:r>
                        <a:rPr lang="en-US" altLang="ko-KR" sz="2000" b="1"/>
                        <a:t>(</a:t>
                      </a:r>
                      <a:r>
                        <a:rPr lang="ko-KR" altLang="en-US" sz="2000" b="1"/>
                        <a:t>가생산</a:t>
                      </a:r>
                      <a:r>
                        <a:rPr lang="en-US" altLang="ko-KR" sz="2000" b="1"/>
                        <a:t>) </a:t>
                      </a:r>
                      <a:r>
                        <a:rPr lang="ko-KR" altLang="en-US" sz="2000" b="1"/>
                        <a:t>상태를 진단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2000" b="1"/>
                        <a:t> </a:t>
                      </a: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현장 수집 데이터에 대한 가공</a:t>
                      </a:r>
                      <a:r>
                        <a:rPr lang="en-US" altLang="ko-KR" sz="2000" b="1"/>
                        <a:t>/</a:t>
                      </a:r>
                      <a:r>
                        <a:rPr lang="ko-KR" altLang="en-US" sz="2000" b="1"/>
                        <a:t>전처리 과정을 거쳐 정제된 데이터셋을 생성하고</a:t>
                      </a:r>
                      <a:r>
                        <a:rPr lang="en-US" altLang="ko-KR" sz="2000" b="1"/>
                        <a:t>, 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/>
                        <a:t>AI </a:t>
                      </a:r>
                      <a:r>
                        <a:rPr lang="ko-KR" altLang="en-US" sz="2000" b="1"/>
                        <a:t>기법을 적용하여 설비 비정상 예측 모델을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351514"/>
                  </a:ext>
                </a:extLst>
              </a:tr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RandomForestClassifier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941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8BCD37-C93E-CB4C-0F01-5CC325F91D22}"/>
              </a:ext>
            </a:extLst>
          </p:cNvPr>
          <p:cNvSpPr txBox="1"/>
          <p:nvPr/>
        </p:nvSpPr>
        <p:spPr>
          <a:xfrm>
            <a:off x="838200" y="2628900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2) </a:t>
            </a:r>
            <a:r>
              <a:rPr lang="ko-KR" altLang="en-US" sz="2400" b="1">
                <a:latin typeface="Inter Bold" panose="020B0600000101010101" charset="0"/>
              </a:rPr>
              <a:t>주조 </a:t>
            </a: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예지보전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34016" y="901356"/>
            <a:ext cx="7424184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 </a:t>
            </a:r>
            <a:r>
              <a:rPr lang="ko-KR" altLang="en-US" sz="3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838200" y="2171700"/>
            <a:ext cx="10401300" cy="702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열처리 및 주조 공정 데이터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품질관리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 최적화</a:t>
            </a:r>
            <a:r>
              <a:rPr lang="en-US" altLang="ko-KR" sz="2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제공 받아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분석하는 데이터 분석 사이트 구현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 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 기업에 대한 수요 증가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 및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기술을 표현하는데에 적합한 주제라고 판단 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기 획 의 도</a:t>
            </a:r>
            <a:b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학습한 프로젝트에 웹 구현 및 데이터 분석 기술을 반영</a:t>
            </a:r>
            <a:endParaRPr lang="en-US" altLang="ko-KR" sz="24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 기능 제공을 통한 제조 공정 효율성 증대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55036-8841-1351-7112-C732D1647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8883FE8-9AFE-E94C-FE78-75920E1A8103}"/>
              </a:ext>
            </a:extLst>
          </p:cNvPr>
          <p:cNvSpPr txBox="1"/>
          <p:nvPr/>
        </p:nvSpPr>
        <p:spPr>
          <a:xfrm>
            <a:off x="1028700" y="962025"/>
            <a:ext cx="8724900" cy="494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수행 경과</a:t>
            </a:r>
            <a:r>
              <a:rPr kumimoji="0" lang="ko-KR" altLang="en-US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26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n>
                  <a:solidFill>
                    <a:srgbClr val="4F81BD">
                      <a:alpha val="0"/>
                    </a:srgb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분석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4639BCDC-3692-4B63-AD4C-08FB446CE65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BA38ECA-6C13-339C-F31E-410F28D913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CE89AE-09E5-AA09-AC4C-E1E72967F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362606"/>
              </p:ext>
            </p:extLst>
          </p:nvPr>
        </p:nvGraphicFramePr>
        <p:xfrm>
          <a:off x="1828800" y="3583996"/>
          <a:ext cx="14323332" cy="57409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7648">
                  <a:extLst>
                    <a:ext uri="{9D8B030D-6E8A-4147-A177-3AD203B41FA5}">
                      <a16:colId xmlns:a16="http://schemas.microsoft.com/office/drawing/2014/main" val="638708252"/>
                    </a:ext>
                  </a:extLst>
                </a:gridCol>
                <a:gridCol w="12015684">
                  <a:extLst>
                    <a:ext uri="{9D8B030D-6E8A-4147-A177-3AD203B41FA5}">
                      <a16:colId xmlns:a16="http://schemas.microsoft.com/office/drawing/2014/main" val="3809133303"/>
                    </a:ext>
                  </a:extLst>
                </a:gridCol>
              </a:tblGrid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총 </a:t>
                      </a:r>
                      <a:r>
                        <a:rPr lang="en-US" altLang="ko-KR" sz="2000"/>
                        <a:t>429,495</a:t>
                      </a:r>
                      <a:r>
                        <a:rPr lang="ko-KR" altLang="en-US" sz="2000"/>
                        <a:t>개</a:t>
                      </a:r>
                      <a:r>
                        <a:rPr lang="en-US" altLang="ko-KR" sz="2000"/>
                        <a:t>(row 7,535</a:t>
                      </a:r>
                      <a:r>
                        <a:rPr lang="ko-KR" altLang="en-US" sz="2000"/>
                        <a:t>개 </a:t>
                      </a:r>
                      <a:r>
                        <a:rPr lang="en-US" altLang="ko-KR" sz="2000"/>
                        <a:t>column 57</a:t>
                      </a:r>
                      <a:r>
                        <a:rPr lang="ko-KR" altLang="en-US" sz="2000"/>
                        <a:t>개</a:t>
                      </a:r>
                      <a:r>
                        <a:rPr lang="en-US" altLang="ko-KR" sz="2000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376906"/>
                  </a:ext>
                </a:extLst>
              </a:tr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데이터 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/>
                        <a:t>KAMP(</a:t>
                      </a:r>
                      <a:r>
                        <a:rPr lang="ko-KR" altLang="en-US" sz="2000" b="1"/>
                        <a:t>임픽스㈜</a:t>
                      </a:r>
                      <a:r>
                        <a:rPr lang="en-US" altLang="ko-KR" sz="2000" b="1"/>
                        <a:t>)</a:t>
                      </a:r>
                      <a:endParaRPr lang="ko-KR" altLang="en-US" sz="2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567526"/>
                  </a:ext>
                </a:extLst>
              </a:tr>
              <a:tr h="2124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분석 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다이캐스팅 주조 설비에서 수집되는 공정 데이터 및 센서 데이터를 활용하여 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2000" b="1"/>
                        <a:t>품질 판정을 위한 지도학습</a:t>
                      </a:r>
                      <a:r>
                        <a:rPr lang="en-US" altLang="ko-KR" sz="2000" b="1"/>
                        <a:t>(Supervised Learning) </a:t>
                      </a:r>
                      <a:r>
                        <a:rPr lang="ko-KR" altLang="en-US" sz="2000" b="1"/>
                        <a:t>알고리즘을 개발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/>
                        <a:t>- </a:t>
                      </a:r>
                      <a:r>
                        <a:rPr lang="ko-KR" altLang="en-US" sz="2000" b="1"/>
                        <a:t>다이캐스팅 주조의 매 </a:t>
                      </a:r>
                      <a:r>
                        <a:rPr lang="en-US" altLang="ko-KR" sz="2000" b="1"/>
                        <a:t>shot </a:t>
                      </a:r>
                      <a:r>
                        <a:rPr lang="ko-KR" altLang="en-US" sz="2000" b="1"/>
                        <a:t>마다 수집되는 데이터를 기반으로 </a:t>
                      </a:r>
                      <a:endParaRPr lang="en-US" altLang="ko-KR" sz="2000" b="1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2000" b="1"/>
                        <a:t>별도의 품질검사 없이 실시간 자동으로 품질 결과를 예측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351514"/>
                  </a:ext>
                </a:extLst>
              </a:tr>
              <a:tr h="1205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GradientBoostingClassifier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9419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B6A3DA-D53B-2670-51CE-479BC707EB7E}"/>
              </a:ext>
            </a:extLst>
          </p:cNvPr>
          <p:cNvSpPr txBox="1"/>
          <p:nvPr/>
        </p:nvSpPr>
        <p:spPr>
          <a:xfrm>
            <a:off x="838200" y="2628900"/>
            <a:ext cx="1295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Inter Bold" panose="020B0600000101010101" charset="0"/>
              </a:rPr>
              <a:t>3) </a:t>
            </a:r>
            <a:r>
              <a:rPr lang="ko-KR" altLang="en-US" sz="2400" b="1">
                <a:latin typeface="Inter Bold" panose="020B0600000101010101" charset="0"/>
              </a:rPr>
              <a:t>주조 </a:t>
            </a:r>
            <a:r>
              <a:rPr lang="en-US" altLang="ko-KR" sz="2400" b="1">
                <a:latin typeface="Inter Bold" panose="020B0600000101010101" charset="0"/>
              </a:rPr>
              <a:t>- </a:t>
            </a:r>
            <a:r>
              <a:rPr lang="ko-KR" altLang="en-US" sz="2400" b="1">
                <a:latin typeface="Inter Bold" panose="020B0600000101010101" charset="0"/>
              </a:rPr>
              <a:t>품질보증</a:t>
            </a:r>
            <a:endParaRPr lang="ko-KR" altLang="en-US" sz="2400" b="1" dirty="0">
              <a:latin typeface="Inter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67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테스트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케이스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84ECB3-621F-4FCD-DA1B-52755F99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108096"/>
            <a:ext cx="14663223" cy="7531202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7525155-509E-FBFA-EF6F-04A13566E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501554"/>
              </p:ext>
            </p:extLst>
          </p:nvPr>
        </p:nvGraphicFramePr>
        <p:xfrm>
          <a:off x="14325600" y="419100"/>
          <a:ext cx="1800000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92417" progId="Excel.Sheet.12">
                  <p:embed/>
                </p:oleObj>
              </mc:Choice>
              <mc:Fallback>
                <p:oleObj name="Worksheet" showAsIcon="1" r:id="rId4" imgW="914400" imgH="792417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B7525155-509E-FBFA-EF6F-04A13566ED98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25600" y="419100"/>
                        <a:ext cx="1800000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816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7729C-25E5-1C77-3351-BB0E0C3D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8810030-9F67-156E-6F04-9475BA8DF45E}"/>
              </a:ext>
            </a:extLst>
          </p:cNvPr>
          <p:cNvSpPr txBox="1"/>
          <p:nvPr/>
        </p:nvSpPr>
        <p:spPr>
          <a:xfrm>
            <a:off x="1028700" y="962025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04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경과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테스트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케이스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0BF8AB55-27A5-9FC6-FDBB-E7004964BA3C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C9272C2-D64A-13C0-F13A-65EF1DDB0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796E420-C020-CEC2-B2E6-AB9D0F6E4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74970"/>
              </p:ext>
            </p:extLst>
          </p:nvPr>
        </p:nvGraphicFramePr>
        <p:xfrm>
          <a:off x="1513228" y="3374166"/>
          <a:ext cx="15555572" cy="44363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88893">
                  <a:extLst>
                    <a:ext uri="{9D8B030D-6E8A-4147-A177-3AD203B41FA5}">
                      <a16:colId xmlns:a16="http://schemas.microsoft.com/office/drawing/2014/main" val="3761300862"/>
                    </a:ext>
                  </a:extLst>
                </a:gridCol>
                <a:gridCol w="3888893">
                  <a:extLst>
                    <a:ext uri="{9D8B030D-6E8A-4147-A177-3AD203B41FA5}">
                      <a16:colId xmlns:a16="http://schemas.microsoft.com/office/drawing/2014/main" val="1336438939"/>
                    </a:ext>
                  </a:extLst>
                </a:gridCol>
                <a:gridCol w="2879442">
                  <a:extLst>
                    <a:ext uri="{9D8B030D-6E8A-4147-A177-3AD203B41FA5}">
                      <a16:colId xmlns:a16="http://schemas.microsoft.com/office/drawing/2014/main" val="2855536241"/>
                    </a:ext>
                  </a:extLst>
                </a:gridCol>
                <a:gridCol w="4898344">
                  <a:extLst>
                    <a:ext uri="{9D8B030D-6E8A-4147-A177-3AD203B41FA5}">
                      <a16:colId xmlns:a16="http://schemas.microsoft.com/office/drawing/2014/main" val="2848478213"/>
                    </a:ext>
                  </a:extLst>
                </a:gridCol>
              </a:tblGrid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PASS 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077435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2024.10.02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98%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공지사항 페이지 이동 관련 오류 발생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673080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2024.10.04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503804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2024.10.07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463874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2024.10.08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166967"/>
                  </a:ext>
                </a:extLst>
              </a:tr>
              <a:tr h="73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2024.10.10</a:t>
                      </a:r>
                      <a:endParaRPr lang="ko-KR" altLang="en-US" sz="2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24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661147"/>
                  </a:ext>
                </a:extLst>
              </a:tr>
            </a:tbl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EAA484E8-5CE0-6911-8192-30450BC1288C}"/>
              </a:ext>
            </a:extLst>
          </p:cNvPr>
          <p:cNvSpPr txBox="1"/>
          <p:nvPr/>
        </p:nvSpPr>
        <p:spPr>
          <a:xfrm>
            <a:off x="1028700" y="2265806"/>
            <a:ext cx="7505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테스트케이스 수행 결과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644104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819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04 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프로젝트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수행경과 </a:t>
            </a:r>
            <a:r>
              <a:rPr kumimoji="0" lang="ko-KR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kumimoji="0" lang="en-US" altLang="ko-KR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– 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</a:t>
            </a:r>
            <a:r>
              <a:rPr lang="ko-KR" alt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스택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D36C4A5-EF29-95C1-7CC6-0E6DAB098B97}"/>
              </a:ext>
            </a:extLst>
          </p:cNvPr>
          <p:cNvSpPr/>
          <p:nvPr/>
        </p:nvSpPr>
        <p:spPr>
          <a:xfrm>
            <a:off x="1028700" y="3390901"/>
            <a:ext cx="16116300" cy="662939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AAB16-2D08-39EC-0D72-3985A25896F1}"/>
              </a:ext>
            </a:extLst>
          </p:cNvPr>
          <p:cNvSpPr txBox="1"/>
          <p:nvPr/>
        </p:nvSpPr>
        <p:spPr>
          <a:xfrm>
            <a:off x="3268323" y="1790700"/>
            <a:ext cx="1146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i="0" u="none" strike="noStrike" kern="1200" dirty="0">
                <a:effectLst/>
                <a:latin typeface="+mj-ea"/>
                <a:ea typeface="+mj-ea"/>
              </a:rPr>
              <a:t>구축환경 </a:t>
            </a:r>
            <a:endParaRPr lang="ko-KR" altLang="ko-KR" sz="2400" b="1" i="0" u="none" strike="noStrike" dirty="0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</a:t>
            </a:r>
            <a:r>
              <a:rPr lang="ko-KR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운영체제</a:t>
            </a: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] Windows 11 Home 64bit [CPU] 12th Gen Intel(R) i7-1260P 2.10GHz </a:t>
            </a:r>
            <a:endParaRPr lang="ko-KR" altLang="ko-KR" sz="2200" i="0" u="none" strike="noStrike" dirty="0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[RAM]  32GB </a:t>
            </a:r>
            <a:endParaRPr lang="ko-KR" altLang="ko-KR" sz="2200" i="0" u="none" strike="noStrike" dirty="0">
              <a:effectLst/>
              <a:latin typeface="+mj-ea"/>
              <a:ea typeface="+mj-ea"/>
            </a:endParaRPr>
          </a:p>
          <a:p>
            <a:pPr marL="0" algn="ctr" rtl="0" eaLnBrk="1" fontAlgn="t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200" i="0" u="none" strike="noStrike" kern="1200" dirty="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[GPU]  Intel(R) Arc(TM) </a:t>
            </a:r>
            <a:r>
              <a:rPr lang="en-US" altLang="ko-KR" sz="2200" i="0" u="none" strike="noStrike" kern="1200">
                <a:effectLst/>
                <a:latin typeface="+mj-ea"/>
                <a:ea typeface="+mj-ea"/>
                <a:cs typeface="Malgun Gothic Semilight" panose="020B0502040204020203" pitchFamily="50" charset="-127"/>
              </a:rPr>
              <a:t>A350M Graphics</a:t>
            </a:r>
            <a:endParaRPr lang="ko-KR" altLang="ko-KR" sz="2200" i="0" u="none" strike="noStrike" dirty="0">
              <a:effectLst/>
              <a:latin typeface="+mj-ea"/>
              <a:ea typeface="+mj-ea"/>
            </a:endParaRPr>
          </a:p>
          <a:p>
            <a:pPr algn="ctr"/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543FC-ACCE-18D7-1EA8-F7A1A92126DF}"/>
              </a:ext>
            </a:extLst>
          </p:cNvPr>
          <p:cNvSpPr txBox="1"/>
          <p:nvPr/>
        </p:nvSpPr>
        <p:spPr>
          <a:xfrm>
            <a:off x="9144000" y="3787319"/>
            <a:ext cx="7391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>
                <a:solidFill>
                  <a:schemeClr val="bg1"/>
                </a:solidFill>
                <a:latin typeface="Inter Bold" panose="020B0600000101010101" charset="0"/>
                <a:cs typeface="Malgun Gothic Semilight" panose="020B0502040204020203" pitchFamily="50" charset="-127"/>
              </a:rPr>
              <a:t>분석 환경</a:t>
            </a: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python 3.12.0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keras 3.5.0 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matplotlib 3.9.2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numpy 1.26.4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pandas 2.2.3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seaborn 0.13.2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scikit-learn 1.5.2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tensorflow 2.17.0xgboost 2.1.1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92E9C-AD5B-6E09-FC6A-5402831D6235}"/>
              </a:ext>
            </a:extLst>
          </p:cNvPr>
          <p:cNvSpPr txBox="1"/>
          <p:nvPr/>
        </p:nvSpPr>
        <p:spPr>
          <a:xfrm>
            <a:off x="1028700" y="3726185"/>
            <a:ext cx="7391400" cy="5074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>
                <a:solidFill>
                  <a:schemeClr val="bg1"/>
                </a:solidFill>
                <a:latin typeface="Inter Bold" panose="020B0600000101010101" charset="0"/>
                <a:cs typeface="Malgun Gothic Semilight" panose="020B0502040204020203" pitchFamily="50" charset="-127"/>
              </a:rPr>
              <a:t>개발 환경</a:t>
            </a: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jdk 22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eclipse 4.33.0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apache-tomcat 9.0.95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mariadb-java-client 3.4.1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commons-fileupload 1.5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commons-io 2.8.0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mariaDB 10.3.11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marL="0" algn="ctr" rtl="0" eaLnBrk="1" fontAlgn="t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>
                <a:solidFill>
                  <a:schemeClr val="bg1"/>
                </a:solidFill>
                <a:latin typeface="Inter Bold" panose="020B0600000101010101" charset="0"/>
                <a:ea typeface="Inter Bold" panose="020B0600000101010101" charset="0"/>
                <a:cs typeface="Malgun Gothic Semilight" panose="020B0502040204020203" pitchFamily="50" charset="-127"/>
              </a:rPr>
              <a:t> HeidiSQL 9.4.0.5125</a:t>
            </a:r>
            <a:endParaRPr lang="ko-KR" altLang="ko-KR" sz="2200" b="1">
              <a:solidFill>
                <a:schemeClr val="bg1"/>
              </a:solidFill>
              <a:latin typeface="Inter Bold" panose="020B0600000101010101" charset="0"/>
              <a:cs typeface="Malgun Gothic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b="1">
              <a:solidFill>
                <a:schemeClr val="bg1"/>
              </a:solidFill>
              <a:latin typeface="Inter Bold" panose="020B0600000101010101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A6AF441-5F1D-3BF8-A83E-8F2EB774BD97}"/>
              </a:ext>
            </a:extLst>
          </p:cNvPr>
          <p:cNvSpPr txBox="1"/>
          <p:nvPr/>
        </p:nvSpPr>
        <p:spPr>
          <a:xfrm>
            <a:off x="4825437" y="9324975"/>
            <a:ext cx="1080933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/>
            <a:r>
              <a:rPr lang="ko-KR" altLang="en-US" sz="240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 </a:t>
            </a:r>
            <a:r>
              <a:rPr lang="en-US" sz="240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 url : </a:t>
            </a:r>
            <a:r>
              <a:rPr lang="en-US" altLang="ko-KR" sz="24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https://github.com/WingSolo/AlgoRyhthm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94416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F5A85E-0C63-AA8C-5D45-E146D7B5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98F3E6C3-B7A8-FC04-5F97-677DA803BBC0}"/>
              </a:ext>
            </a:extLst>
          </p:cNvPr>
          <p:cNvSpPr txBox="1"/>
          <p:nvPr/>
        </p:nvSpPr>
        <p:spPr>
          <a:xfrm>
            <a:off x="8355064" y="5143500"/>
            <a:ext cx="1577872" cy="584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D9B8FD04-9C32-D8EE-4125-2F323D7F75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86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232646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더 적극적으로 앞서 이끌어야 하지만 그러지 못한 점이 아쉽지만 좋은 팀원분들이 잘 해결해 주셔서 좋은 마무리를 한 것 같습니다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295400" y="7926169"/>
            <a:ext cx="7200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기반이 아닌 파이썬 기반의 웹사이드 구축을 함으로 데이터 분석에 중점을 두어 진행되면 더 좋았을 것 같은 아쉬움이 있습니다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배우고 실제 웹을 구현함으로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배울점도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있었지만 아쉬운 부분도 있었습니다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좋은 팀원들을 만나 프로젝트가 잘 마무리된 것 같아 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Leader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운동 경기, 스포츠, 인간의 얼굴, 페인팅이(가) 표시된 사진">
            <a:extLst>
              <a:ext uri="{FF2B5EF4-FFF2-40B4-BE49-F238E27FC236}">
                <a16:creationId xmlns:a16="http://schemas.microsoft.com/office/drawing/2014/main" id="{F69DE555-CB7B-7BC1-8E52-C54793E78E7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86234"/>
            <a:ext cx="1440000" cy="11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홈페이지 사용하는 유저들 고객들을 위해서 노력한점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 전문가가 없어서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적인 아쉬움</a:t>
              </a:r>
            </a:p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고객에게 신뢰를 줄 수 있을 만큼의 전문성을 보여주어야 하는데 미흡했습니다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UI ,UX </a:t>
            </a:r>
            <a:r>
              <a:rPr lang="ko-KR" altLang="en-US" sz="1800" dirty="0"/>
              <a:t>계획서 등의 중요성을 알았고 첫번째 프로젝트에서 이런 걸 먼저 작성하고 코딩과 디자인을 하는데 어려움이 있었고</a:t>
            </a:r>
            <a:br>
              <a:rPr lang="en-US" altLang="ko-KR" sz="1800" dirty="0"/>
            </a:br>
            <a:r>
              <a:rPr lang="ko-KR" altLang="en-US" sz="1800" dirty="0"/>
              <a:t>다음에 할 때는 계획서를 짤 수 있을 정도의 실력을 키워야 </a:t>
            </a:r>
            <a:r>
              <a:rPr lang="ko-KR" altLang="en-US" sz="1800" dirty="0" err="1"/>
              <a:t>겠다는</a:t>
            </a:r>
            <a:r>
              <a:rPr lang="ko-KR" altLang="en-US" sz="1800" dirty="0"/>
              <a:t> 생각이 들었습니다</a:t>
            </a:r>
            <a:r>
              <a:rPr lang="en-US" altLang="ko-KR" sz="1800" dirty="0"/>
              <a:t>.</a:t>
            </a:r>
            <a:r>
              <a:rPr lang="en-US" altLang="ko-KR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Hidden </a:t>
            </a:r>
            <a:r>
              <a:rPr lang="ko-KR" altLang="en-US" sz="26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 descr="인간의 얼굴, 일러스트레이션, 만화 영화, 소설이(가) 표시된 사진">
            <a:extLst>
              <a:ext uri="{FF2B5EF4-FFF2-40B4-BE49-F238E27FC236}">
                <a16:creationId xmlns:a16="http://schemas.microsoft.com/office/drawing/2014/main" id="{7ED920D9-DD1A-1AC1-B6F8-5C0950D477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844580"/>
            <a:ext cx="1440000" cy="12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판단됩니다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결과 이미지 출력 및 전체적인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를 조금 더 보완한다면 완성도가 더 높아질 것으로 생각됩니다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언어에 대해서는 굉장히 생소했지만 웹 구현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builder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구현을 성공해내 굉장히 뿌듯했습니다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경험을 살려 현업에서도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웹구현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구현을 잘 해낼 수 있다는 자신감을 얻었습니다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ACE </a:t>
            </a:r>
            <a:r>
              <a:rPr lang="ko-KR" altLang="en-US" sz="2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 descr="인간의 얼굴, 사람, 의류, 만화 영화이(가) 표시된 사진">
            <a:extLst>
              <a:ext uri="{FF2B5EF4-FFF2-40B4-BE49-F238E27FC236}">
                <a16:creationId xmlns:a16="http://schemas.microsoft.com/office/drawing/2014/main" id="{B0BDC861-170E-A666-C7B9-6A6A8485AB1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6457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75057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시현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어둠, 블랙, 스크린샷, 밤이(가) 표시된 사진&#10;&#10;자동 생성된 설명">
            <a:extLst>
              <a:ext uri="{FF2B5EF4-FFF2-40B4-BE49-F238E27FC236}">
                <a16:creationId xmlns:a16="http://schemas.microsoft.com/office/drawing/2014/main" id="{DFDAE7BB-2D73-8B4E-0EA6-ECF84BC0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98" y="962025"/>
            <a:ext cx="9727803" cy="97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13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62867-8E5A-8E25-6281-A9FCB723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978EC8B6-63DD-5E73-C0FD-F4454C569CE7}"/>
              </a:ext>
            </a:extLst>
          </p:cNvPr>
          <p:cNvSpPr txBox="1"/>
          <p:nvPr/>
        </p:nvSpPr>
        <p:spPr>
          <a:xfrm>
            <a:off x="8355064" y="5143500"/>
            <a:ext cx="2160536" cy="58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4EAAFBC-2D45-12E2-F5CF-EF3C3273F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6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2095500"/>
            <a:ext cx="8311332" cy="4816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</a:t>
            </a:r>
            <a:r>
              <a:rPr lang="ko-KR" altLang="en-US" sz="2800" u="sng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</a:t>
            </a:r>
            <a:r>
              <a:rPr lang="en-US" altLang="ko-KR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빅데이터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문의하기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공정최적화</a:t>
            </a:r>
            <a:r>
              <a:rPr lang="en-US" altLang="ko-KR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2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하드웨어 경험이 풍부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예지보전</a:t>
            </a:r>
            <a:r>
              <a:rPr lang="en-US" altLang="ko-KR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endParaRPr lang="en-US" altLang="ko-KR" sz="22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endParaRPr lang="en-US" altLang="ko-KR" sz="15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537211" lvl="1" indent="-3429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전산 전문가</a:t>
            </a:r>
            <a:b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문서작업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회사소개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분석사례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품질보증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담당</a:t>
            </a:r>
            <a:r>
              <a:rPr lang="en-US" altLang="ko-KR" sz="22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200" y="7293331"/>
            <a:ext cx="1080933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/>
            <a:r>
              <a:rPr lang="ko-KR" altLang="en-US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공통점 </a:t>
            </a:r>
            <a:r>
              <a:rPr lang="en-US" altLang="ko-KR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기본에 충실하고 팀원을  존중</a:t>
            </a:r>
            <a:endParaRPr lang="en-US" sz="2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589C8-C6D2-EC6E-D027-4D996349E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C1F8FF39-19DF-5FDC-1687-0A6EAE5F145E}"/>
              </a:ext>
            </a:extLst>
          </p:cNvPr>
          <p:cNvSpPr txBox="1"/>
          <p:nvPr/>
        </p:nvSpPr>
        <p:spPr>
          <a:xfrm>
            <a:off x="6996932" y="5143500"/>
            <a:ext cx="4294136" cy="584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감사합니다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8D3EBCA-9ED0-9222-7DCF-0A325230E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29159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및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방법  </a:t>
            </a:r>
            <a:r>
              <a:rPr lang="en-US" altLang="ko-KR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-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 </a:t>
            </a:r>
            <a:r>
              <a:rPr lang="ko-KR" altLang="en-US" sz="2600" b="1">
                <a:latin typeface="Inter Bold" panose="020B0600000101010101" charset="0"/>
                <a:ea typeface="Inter Bold"/>
                <a:cs typeface="Inter Bold"/>
                <a:sym typeface="Inter Bold"/>
              </a:rPr>
              <a:t>마일스톤 </a:t>
            </a:r>
            <a:r>
              <a:rPr lang="ko-KR" altLang="en-US" sz="2600" b="1" dirty="0">
                <a:latin typeface="Inter Bold" panose="020B0600000101010101" charset="0"/>
                <a:ea typeface="Inter Bold"/>
                <a:cs typeface="Inter Bold"/>
                <a:sym typeface="Inter Bold"/>
              </a:rPr>
              <a:t>및 산출물</a:t>
            </a:r>
            <a:endParaRPr lang="en-US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7" name="Google Shape;121;p17">
            <a:extLst>
              <a:ext uri="{FF2B5EF4-FFF2-40B4-BE49-F238E27FC236}">
                <a16:creationId xmlns:a16="http://schemas.microsoft.com/office/drawing/2014/main" id="{A376BA66-49DE-A348-94CF-539DEA55BD5B}"/>
              </a:ext>
            </a:extLst>
          </p:cNvPr>
          <p:cNvGrpSpPr/>
          <p:nvPr/>
        </p:nvGrpSpPr>
        <p:grpSpPr>
          <a:xfrm>
            <a:off x="2534382" y="3300302"/>
            <a:ext cx="3048600" cy="5637338"/>
            <a:chOff x="418050" y="1449150"/>
            <a:chExt cx="1524300" cy="2818669"/>
          </a:xfrm>
        </p:grpSpPr>
        <p:grpSp>
          <p:nvGrpSpPr>
            <p:cNvPr id="9" name="Google Shape;122;p17">
              <a:extLst>
                <a:ext uri="{FF2B5EF4-FFF2-40B4-BE49-F238E27FC236}">
                  <a16:creationId xmlns:a16="http://schemas.microsoft.com/office/drawing/2014/main" id="{584C0E04-3507-4A0C-D7A3-4B29AA1749F6}"/>
                </a:ext>
              </a:extLst>
            </p:cNvPr>
            <p:cNvGrpSpPr/>
            <p:nvPr/>
          </p:nvGrpSpPr>
          <p:grpSpPr>
            <a:xfrm>
              <a:off x="825750" y="2477137"/>
              <a:ext cx="708900" cy="1790682"/>
              <a:chOff x="825750" y="2477137"/>
              <a:chExt cx="708900" cy="1790682"/>
            </a:xfrm>
          </p:grpSpPr>
          <p:cxnSp>
            <p:nvCxnSpPr>
              <p:cNvPr id="18" name="Google Shape;123;p17">
                <a:extLst>
                  <a:ext uri="{FF2B5EF4-FFF2-40B4-BE49-F238E27FC236}">
                    <a16:creationId xmlns:a16="http://schemas.microsoft.com/office/drawing/2014/main" id="{1D662C9A-9DC9-62E9-82E7-557B2756EEF2}"/>
                  </a:ext>
                </a:extLst>
              </p:cNvPr>
              <p:cNvCxnSpPr>
                <a:stCxn id="12" idx="2"/>
                <a:endCxn id="19" idx="0"/>
              </p:cNvCxnSpPr>
              <p:nvPr/>
            </p:nvCxnSpPr>
            <p:spPr>
              <a:xfrm>
                <a:off x="1180200" y="2477137"/>
                <a:ext cx="49" cy="121976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25;p17">
                <a:extLst>
                  <a:ext uri="{FF2B5EF4-FFF2-40B4-BE49-F238E27FC236}">
                    <a16:creationId xmlns:a16="http://schemas.microsoft.com/office/drawing/2014/main" id="{2C29D4D9-E055-E811-60CD-74CB1E2AE757}"/>
                  </a:ext>
                </a:extLst>
              </p:cNvPr>
              <p:cNvSpPr/>
              <p:nvPr/>
            </p:nvSpPr>
            <p:spPr>
              <a:xfrm>
                <a:off x="1083049" y="3696900"/>
                <a:ext cx="194400" cy="19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126;p17">
                <a:extLst>
                  <a:ext uri="{FF2B5EF4-FFF2-40B4-BE49-F238E27FC236}">
                    <a16:creationId xmlns:a16="http://schemas.microsoft.com/office/drawing/2014/main" id="{10EAED4E-CC17-587F-9831-1E632A8DDD0A}"/>
                  </a:ext>
                </a:extLst>
              </p:cNvPr>
              <p:cNvSpPr txBox="1"/>
              <p:nvPr/>
            </p:nvSpPr>
            <p:spPr>
              <a:xfrm>
                <a:off x="82575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" name="Google Shape;127;p17">
              <a:extLst>
                <a:ext uri="{FF2B5EF4-FFF2-40B4-BE49-F238E27FC236}">
                  <a16:creationId xmlns:a16="http://schemas.microsoft.com/office/drawing/2014/main" id="{0376D2AA-169A-AFAC-8F14-0E528E60C4A2}"/>
                </a:ext>
              </a:extLst>
            </p:cNvPr>
            <p:cNvGrpSpPr/>
            <p:nvPr/>
          </p:nvGrpSpPr>
          <p:grpSpPr>
            <a:xfrm>
              <a:off x="418050" y="1449150"/>
              <a:ext cx="1524300" cy="1027987"/>
              <a:chOff x="418050" y="1449150"/>
              <a:chExt cx="1524300" cy="1027987"/>
            </a:xfrm>
          </p:grpSpPr>
          <p:sp>
            <p:nvSpPr>
              <p:cNvPr id="12" name="Google Shape;124;p17">
                <a:extLst>
                  <a:ext uri="{FF2B5EF4-FFF2-40B4-BE49-F238E27FC236}">
                    <a16:creationId xmlns:a16="http://schemas.microsoft.com/office/drawing/2014/main" id="{54F5DB4D-A8C6-615F-6263-1706D86FA72A}"/>
                  </a:ext>
                </a:extLst>
              </p:cNvPr>
              <p:cNvSpPr txBox="1"/>
              <p:nvPr/>
            </p:nvSpPr>
            <p:spPr>
              <a:xfrm>
                <a:off x="418050" y="17427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팀명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 err="1">
                    <a:latin typeface="+mj-ea"/>
                    <a:ea typeface="+mj-ea"/>
                    <a:sym typeface="Fira Sans"/>
                  </a:rPr>
                  <a:t>그라운드룰</a:t>
                </a:r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 정의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리더 선출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14" name="Google Shape;128;p17">
                <a:extLst>
                  <a:ext uri="{FF2B5EF4-FFF2-40B4-BE49-F238E27FC236}">
                    <a16:creationId xmlns:a16="http://schemas.microsoft.com/office/drawing/2014/main" id="{D701477F-6289-D1F0-90A7-73CAC1EF6A69}"/>
                  </a:ext>
                </a:extLst>
              </p:cNvPr>
              <p:cNvSpPr txBox="1"/>
              <p:nvPr/>
            </p:nvSpPr>
            <p:spPr>
              <a:xfrm>
                <a:off x="418050" y="1449150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chemeClr val="accent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팀 빌딩</a:t>
                </a:r>
                <a:endParaRPr lang="ko-KR" altLang="en-US" sz="3600" b="1" dirty="0">
                  <a:solidFill>
                    <a:schemeClr val="accent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1" name="Google Shape;129;p17">
            <a:extLst>
              <a:ext uri="{FF2B5EF4-FFF2-40B4-BE49-F238E27FC236}">
                <a16:creationId xmlns:a16="http://schemas.microsoft.com/office/drawing/2014/main" id="{C63351AE-265C-DC2D-7191-AB0AE3D88D11}"/>
              </a:ext>
            </a:extLst>
          </p:cNvPr>
          <p:cNvGrpSpPr/>
          <p:nvPr/>
        </p:nvGrpSpPr>
        <p:grpSpPr>
          <a:xfrm>
            <a:off x="6540124" y="3003902"/>
            <a:ext cx="3048600" cy="5933738"/>
            <a:chOff x="2367108" y="1300950"/>
            <a:chExt cx="1524300" cy="2966869"/>
          </a:xfrm>
        </p:grpSpPr>
        <p:grpSp>
          <p:nvGrpSpPr>
            <p:cNvPr id="22" name="Google Shape;130;p17">
              <a:extLst>
                <a:ext uri="{FF2B5EF4-FFF2-40B4-BE49-F238E27FC236}">
                  <a16:creationId xmlns:a16="http://schemas.microsoft.com/office/drawing/2014/main" id="{406A0AA4-3C6A-2B58-DDB4-1399B1256A98}"/>
                </a:ext>
              </a:extLst>
            </p:cNvPr>
            <p:cNvGrpSpPr/>
            <p:nvPr/>
          </p:nvGrpSpPr>
          <p:grpSpPr>
            <a:xfrm>
              <a:off x="2763870" y="2622524"/>
              <a:ext cx="708900" cy="1645295"/>
              <a:chOff x="2763870" y="2622524"/>
              <a:chExt cx="708900" cy="1645295"/>
            </a:xfrm>
          </p:grpSpPr>
          <p:cxnSp>
            <p:nvCxnSpPr>
              <p:cNvPr id="26" name="Google Shape;131;p17">
                <a:extLst>
                  <a:ext uri="{FF2B5EF4-FFF2-40B4-BE49-F238E27FC236}">
                    <a16:creationId xmlns:a16="http://schemas.microsoft.com/office/drawing/2014/main" id="{76A244C7-0BA4-2241-3156-CFB7791AAA56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 flipH="1">
                <a:off x="3118354" y="2622524"/>
                <a:ext cx="8564" cy="107437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133;p17">
                <a:extLst>
                  <a:ext uri="{FF2B5EF4-FFF2-40B4-BE49-F238E27FC236}">
                    <a16:creationId xmlns:a16="http://schemas.microsoft.com/office/drawing/2014/main" id="{A3750513-760A-FED9-536E-8F6C780D036F}"/>
                  </a:ext>
                </a:extLst>
              </p:cNvPr>
              <p:cNvSpPr/>
              <p:nvPr/>
            </p:nvSpPr>
            <p:spPr>
              <a:xfrm>
                <a:off x="3021154" y="3696900"/>
                <a:ext cx="194400" cy="19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134;p17">
                <a:extLst>
                  <a:ext uri="{FF2B5EF4-FFF2-40B4-BE49-F238E27FC236}">
                    <a16:creationId xmlns:a16="http://schemas.microsoft.com/office/drawing/2014/main" id="{B949915B-DF9F-9A01-8004-2A755F42DCC6}"/>
                  </a:ext>
                </a:extLst>
              </p:cNvPr>
              <p:cNvSpPr txBox="1"/>
              <p:nvPr/>
            </p:nvSpPr>
            <p:spPr>
              <a:xfrm>
                <a:off x="276387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8.22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" name="Google Shape;135;p17">
              <a:extLst>
                <a:ext uri="{FF2B5EF4-FFF2-40B4-BE49-F238E27FC236}">
                  <a16:creationId xmlns:a16="http://schemas.microsoft.com/office/drawing/2014/main" id="{D24A3124-CED3-CF8D-B27D-C817D64915E5}"/>
                </a:ext>
              </a:extLst>
            </p:cNvPr>
            <p:cNvGrpSpPr/>
            <p:nvPr/>
          </p:nvGrpSpPr>
          <p:grpSpPr>
            <a:xfrm>
              <a:off x="2367108" y="1300950"/>
              <a:ext cx="1524300" cy="1027987"/>
              <a:chOff x="2367108" y="1300950"/>
              <a:chExt cx="1524300" cy="1027987"/>
            </a:xfrm>
          </p:grpSpPr>
          <p:sp>
            <p:nvSpPr>
              <p:cNvPr id="24" name="Google Shape;132;p17">
                <a:extLst>
                  <a:ext uri="{FF2B5EF4-FFF2-40B4-BE49-F238E27FC236}">
                    <a16:creationId xmlns:a16="http://schemas.microsoft.com/office/drawing/2014/main" id="{80C0A606-B2F3-6C58-C068-FF59AD2CA911}"/>
                  </a:ext>
                </a:extLst>
              </p:cNvPr>
              <p:cNvSpPr txBox="1"/>
              <p:nvPr/>
            </p:nvSpPr>
            <p:spPr>
              <a:xfrm>
                <a:off x="2367108" y="15945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개발계획서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WBS </a:t>
                </a:r>
              </a:p>
              <a:p>
                <a:pPr algn="ctr"/>
                <a:r>
                  <a:rPr lang="en" altLang="ko-KR" sz="2200" b="1" dirty="0">
                    <a:latin typeface="+mj-ea"/>
                    <a:ea typeface="+mj-ea"/>
                    <a:cs typeface="Fira Sans"/>
                    <a:sym typeface="Fira Sans"/>
                  </a:rPr>
                  <a:t>UI/</a:t>
                </a:r>
                <a:r>
                  <a:rPr lang="en" altLang="ko-KR" sz="2200" b="1">
                    <a:latin typeface="+mj-ea"/>
                    <a:ea typeface="+mj-ea"/>
                    <a:cs typeface="Fira Sans"/>
                    <a:sym typeface="Fira Sans"/>
                  </a:rPr>
                  <a:t>UX </a:t>
                </a:r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설계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소프트웨어 설계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</a:p>
              <a:p>
                <a:pPr algn="ctr"/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sz="2400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136;p17">
                <a:extLst>
                  <a:ext uri="{FF2B5EF4-FFF2-40B4-BE49-F238E27FC236}">
                    <a16:creationId xmlns:a16="http://schemas.microsoft.com/office/drawing/2014/main" id="{BE45D99E-7402-0DBF-0FBF-F2AAD49D0E28}"/>
                  </a:ext>
                </a:extLst>
              </p:cNvPr>
              <p:cNvSpPr txBox="1"/>
              <p:nvPr/>
            </p:nvSpPr>
            <p:spPr>
              <a:xfrm>
                <a:off x="2367294" y="13009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accent3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설계</a:t>
                </a:r>
                <a:endParaRPr sz="3200" b="1" dirty="0">
                  <a:solidFill>
                    <a:schemeClr val="accent3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" name="Google Shape;137;p17">
            <a:extLst>
              <a:ext uri="{FF2B5EF4-FFF2-40B4-BE49-F238E27FC236}">
                <a16:creationId xmlns:a16="http://schemas.microsoft.com/office/drawing/2014/main" id="{2396AD5D-E7B6-2239-73DC-38F7B9BCD5BE}"/>
              </a:ext>
            </a:extLst>
          </p:cNvPr>
          <p:cNvGrpSpPr/>
          <p:nvPr/>
        </p:nvGrpSpPr>
        <p:grpSpPr>
          <a:xfrm>
            <a:off x="10546858" y="3300302"/>
            <a:ext cx="3048600" cy="5637338"/>
            <a:chOff x="4294275" y="1449150"/>
            <a:chExt cx="1524300" cy="2818669"/>
          </a:xfrm>
        </p:grpSpPr>
        <p:grpSp>
          <p:nvGrpSpPr>
            <p:cNvPr id="30" name="Google Shape;138;p17">
              <a:extLst>
                <a:ext uri="{FF2B5EF4-FFF2-40B4-BE49-F238E27FC236}">
                  <a16:creationId xmlns:a16="http://schemas.microsoft.com/office/drawing/2014/main" id="{4595C1DC-13BC-2FED-779B-355E8CE2639A}"/>
                </a:ext>
              </a:extLst>
            </p:cNvPr>
            <p:cNvGrpSpPr/>
            <p:nvPr/>
          </p:nvGrpSpPr>
          <p:grpSpPr>
            <a:xfrm>
              <a:off x="4663889" y="2353853"/>
              <a:ext cx="822511" cy="1913966"/>
              <a:chOff x="4663889" y="2353853"/>
              <a:chExt cx="822511" cy="1913966"/>
            </a:xfrm>
          </p:grpSpPr>
          <p:cxnSp>
            <p:nvCxnSpPr>
              <p:cNvPr id="34" name="Google Shape;139;p17">
                <a:extLst>
                  <a:ext uri="{FF2B5EF4-FFF2-40B4-BE49-F238E27FC236}">
                    <a16:creationId xmlns:a16="http://schemas.microsoft.com/office/drawing/2014/main" id="{D39AC049-81BA-D76C-3001-B2DF44874B13}"/>
                  </a:ext>
                </a:extLst>
              </p:cNvPr>
              <p:cNvCxnSpPr>
                <a:cxnSpLocks/>
                <a:endCxn id="35" idx="0"/>
              </p:cNvCxnSpPr>
              <p:nvPr/>
            </p:nvCxnSpPr>
            <p:spPr>
              <a:xfrm>
                <a:off x="5056460" y="2353853"/>
                <a:ext cx="0" cy="134304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41;p17">
                <a:extLst>
                  <a:ext uri="{FF2B5EF4-FFF2-40B4-BE49-F238E27FC236}">
                    <a16:creationId xmlns:a16="http://schemas.microsoft.com/office/drawing/2014/main" id="{FBA6F6E2-8628-616A-57C6-F317EE938D02}"/>
                  </a:ext>
                </a:extLst>
              </p:cNvPr>
              <p:cNvSpPr/>
              <p:nvPr/>
            </p:nvSpPr>
            <p:spPr>
              <a:xfrm>
                <a:off x="4959260" y="3696900"/>
                <a:ext cx="194400" cy="19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142;p17">
                <a:extLst>
                  <a:ext uri="{FF2B5EF4-FFF2-40B4-BE49-F238E27FC236}">
                    <a16:creationId xmlns:a16="http://schemas.microsoft.com/office/drawing/2014/main" id="{08DF304E-791C-1830-421D-C282BB88AA64}"/>
                  </a:ext>
                </a:extLst>
              </p:cNvPr>
              <p:cNvSpPr txBox="1"/>
              <p:nvPr/>
            </p:nvSpPr>
            <p:spPr>
              <a:xfrm>
                <a:off x="466388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9.27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31" name="Google Shape;143;p17">
              <a:extLst>
                <a:ext uri="{FF2B5EF4-FFF2-40B4-BE49-F238E27FC236}">
                  <a16:creationId xmlns:a16="http://schemas.microsoft.com/office/drawing/2014/main" id="{ECC4DFF5-DC43-D35A-79ED-AFD08C41F6B6}"/>
                </a:ext>
              </a:extLst>
            </p:cNvPr>
            <p:cNvGrpSpPr/>
            <p:nvPr/>
          </p:nvGrpSpPr>
          <p:grpSpPr>
            <a:xfrm>
              <a:off x="4294275" y="1449150"/>
              <a:ext cx="1524300" cy="1142287"/>
              <a:chOff x="4294275" y="1449150"/>
              <a:chExt cx="1524300" cy="1142287"/>
            </a:xfrm>
          </p:grpSpPr>
          <p:sp>
            <p:nvSpPr>
              <p:cNvPr id="32" name="Google Shape;140;p17">
                <a:extLst>
                  <a:ext uri="{FF2B5EF4-FFF2-40B4-BE49-F238E27FC236}">
                    <a16:creationId xmlns:a16="http://schemas.microsoft.com/office/drawing/2014/main" id="{854DE0F4-BF72-BA83-627A-EAB8B3F3129C}"/>
                  </a:ext>
                </a:extLst>
              </p:cNvPr>
              <p:cNvSpPr txBox="1"/>
              <p:nvPr/>
            </p:nvSpPr>
            <p:spPr>
              <a:xfrm>
                <a:off x="4294275" y="1857037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모듈 </a:t>
                </a:r>
                <a:r>
                  <a:rPr lang="en-US" altLang="ko-KR" sz="2200" b="1" dirty="0">
                    <a:latin typeface="+mj-ea"/>
                    <a:ea typeface="+mj-ea"/>
                    <a:sym typeface="Fira Sans"/>
                  </a:rPr>
                  <a:t>Integration /</a:t>
                </a: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 수행</a:t>
                </a:r>
              </a:p>
            </p:txBody>
          </p:sp>
          <p:sp>
            <p:nvSpPr>
              <p:cNvPr id="33" name="Google Shape;144;p17">
                <a:extLst>
                  <a:ext uri="{FF2B5EF4-FFF2-40B4-BE49-F238E27FC236}">
                    <a16:creationId xmlns:a16="http://schemas.microsoft.com/office/drawing/2014/main" id="{2908AF0A-81A4-8D3D-1D97-D96BCB395FAC}"/>
                  </a:ext>
                </a:extLst>
              </p:cNvPr>
              <p:cNvSpPr txBox="1"/>
              <p:nvPr/>
            </p:nvSpPr>
            <p:spPr>
              <a:xfrm>
                <a:off x="4294400" y="1449150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 dirty="0">
                    <a:solidFill>
                      <a:srgbClr val="00B0F0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테스트</a:t>
                </a:r>
              </a:p>
            </p:txBody>
          </p:sp>
        </p:grpSp>
      </p:grpSp>
      <p:grpSp>
        <p:nvGrpSpPr>
          <p:cNvPr id="45" name="Google Shape;153;p17">
            <a:extLst>
              <a:ext uri="{FF2B5EF4-FFF2-40B4-BE49-F238E27FC236}">
                <a16:creationId xmlns:a16="http://schemas.microsoft.com/office/drawing/2014/main" id="{3C24DC98-7B07-895E-C827-95735489F2EF}"/>
              </a:ext>
            </a:extLst>
          </p:cNvPr>
          <p:cNvGrpSpPr/>
          <p:nvPr/>
        </p:nvGrpSpPr>
        <p:grpSpPr>
          <a:xfrm>
            <a:off x="4503920" y="5340415"/>
            <a:ext cx="3048600" cy="3597224"/>
            <a:chOff x="1387106" y="2469207"/>
            <a:chExt cx="1524300" cy="1798612"/>
          </a:xfrm>
        </p:grpSpPr>
        <p:grpSp>
          <p:nvGrpSpPr>
            <p:cNvPr id="46" name="Google Shape;154;p17">
              <a:extLst>
                <a:ext uri="{FF2B5EF4-FFF2-40B4-BE49-F238E27FC236}">
                  <a16:creationId xmlns:a16="http://schemas.microsoft.com/office/drawing/2014/main" id="{DF61ABD9-343C-F8FC-31DF-16CC10D3756F}"/>
                </a:ext>
              </a:extLst>
            </p:cNvPr>
            <p:cNvGrpSpPr/>
            <p:nvPr/>
          </p:nvGrpSpPr>
          <p:grpSpPr>
            <a:xfrm>
              <a:off x="1794810" y="3505838"/>
              <a:ext cx="708900" cy="761981"/>
              <a:chOff x="1794810" y="3505838"/>
              <a:chExt cx="708900" cy="761981"/>
            </a:xfrm>
          </p:grpSpPr>
          <p:cxnSp>
            <p:nvCxnSpPr>
              <p:cNvPr id="50" name="Google Shape;155;p17">
                <a:extLst>
                  <a:ext uri="{FF2B5EF4-FFF2-40B4-BE49-F238E27FC236}">
                    <a16:creationId xmlns:a16="http://schemas.microsoft.com/office/drawing/2014/main" id="{4F70543C-C1F0-33C7-F1FB-39E813C86B3D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>
                <a:off x="2149256" y="3505838"/>
                <a:ext cx="0" cy="316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57;p17">
                <a:extLst>
                  <a:ext uri="{FF2B5EF4-FFF2-40B4-BE49-F238E27FC236}">
                    <a16:creationId xmlns:a16="http://schemas.microsoft.com/office/drawing/2014/main" id="{62FB2DDD-338F-AAA6-A438-C2FF41F4E502}"/>
                  </a:ext>
                </a:extLst>
              </p:cNvPr>
              <p:cNvSpPr/>
              <p:nvPr/>
            </p:nvSpPr>
            <p:spPr>
              <a:xfrm>
                <a:off x="2052102" y="3696900"/>
                <a:ext cx="194400" cy="19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52" name="Google Shape;158;p17">
                <a:extLst>
                  <a:ext uri="{FF2B5EF4-FFF2-40B4-BE49-F238E27FC236}">
                    <a16:creationId xmlns:a16="http://schemas.microsoft.com/office/drawing/2014/main" id="{1183BA82-E793-DE4B-1AE7-845D1A0B5397}"/>
                  </a:ext>
                </a:extLst>
              </p:cNvPr>
              <p:cNvSpPr txBox="1"/>
              <p:nvPr/>
            </p:nvSpPr>
            <p:spPr>
              <a:xfrm>
                <a:off x="1794810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 dirty="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8.16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47" name="Google Shape;159;p17">
              <a:extLst>
                <a:ext uri="{FF2B5EF4-FFF2-40B4-BE49-F238E27FC236}">
                  <a16:creationId xmlns:a16="http://schemas.microsoft.com/office/drawing/2014/main" id="{BF1AC105-CEE5-B023-7369-02836483158A}"/>
                </a:ext>
              </a:extLst>
            </p:cNvPr>
            <p:cNvGrpSpPr/>
            <p:nvPr/>
          </p:nvGrpSpPr>
          <p:grpSpPr>
            <a:xfrm>
              <a:off x="1387106" y="2469207"/>
              <a:ext cx="1524300" cy="1036631"/>
              <a:chOff x="1387106" y="2469207"/>
              <a:chExt cx="1524300" cy="1036631"/>
            </a:xfrm>
          </p:grpSpPr>
          <p:sp>
            <p:nvSpPr>
              <p:cNvPr id="48" name="Google Shape;156;p17">
                <a:extLst>
                  <a:ext uri="{FF2B5EF4-FFF2-40B4-BE49-F238E27FC236}">
                    <a16:creationId xmlns:a16="http://schemas.microsoft.com/office/drawing/2014/main" id="{FC75F655-4EAC-DE96-7858-8C0E9F485611}"/>
                  </a:ext>
                </a:extLst>
              </p:cNvPr>
              <p:cNvSpPr txBox="1"/>
              <p:nvPr/>
            </p:nvSpPr>
            <p:spPr>
              <a:xfrm>
                <a:off x="1387106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요구사항 분석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기능정의서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테스트케이스</a:t>
                </a:r>
                <a:endParaRPr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49" name="Google Shape;160;p17">
                <a:extLst>
                  <a:ext uri="{FF2B5EF4-FFF2-40B4-BE49-F238E27FC236}">
                    <a16:creationId xmlns:a16="http://schemas.microsoft.com/office/drawing/2014/main" id="{539B9E26-9971-248F-CF77-B7D5C78CA802}"/>
                  </a:ext>
                </a:extLst>
              </p:cNvPr>
              <p:cNvSpPr txBox="1"/>
              <p:nvPr/>
            </p:nvSpPr>
            <p:spPr>
              <a:xfrm>
                <a:off x="1387263" y="2469207"/>
                <a:ext cx="15240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 dirty="0">
                    <a:solidFill>
                      <a:schemeClr val="accent2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분석</a:t>
                </a:r>
                <a:endParaRPr sz="3600" b="1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3" name="Google Shape;161;p17">
            <a:extLst>
              <a:ext uri="{FF2B5EF4-FFF2-40B4-BE49-F238E27FC236}">
                <a16:creationId xmlns:a16="http://schemas.microsoft.com/office/drawing/2014/main" id="{869995E8-047E-6473-DF92-98608BB310C9}"/>
              </a:ext>
            </a:extLst>
          </p:cNvPr>
          <p:cNvGrpSpPr/>
          <p:nvPr/>
        </p:nvGrpSpPr>
        <p:grpSpPr>
          <a:xfrm>
            <a:off x="8532585" y="5340415"/>
            <a:ext cx="3048662" cy="3597224"/>
            <a:chOff x="3325238" y="2469207"/>
            <a:chExt cx="1524331" cy="1798612"/>
          </a:xfrm>
        </p:grpSpPr>
        <p:grpSp>
          <p:nvGrpSpPr>
            <p:cNvPr id="54" name="Google Shape;162;p17">
              <a:extLst>
                <a:ext uri="{FF2B5EF4-FFF2-40B4-BE49-F238E27FC236}">
                  <a16:creationId xmlns:a16="http://schemas.microsoft.com/office/drawing/2014/main" id="{C99C3A54-5D87-38AD-CE7C-76A1D10E3BA3}"/>
                </a:ext>
              </a:extLst>
            </p:cNvPr>
            <p:cNvGrpSpPr/>
            <p:nvPr/>
          </p:nvGrpSpPr>
          <p:grpSpPr>
            <a:xfrm>
              <a:off x="3732929" y="3505838"/>
              <a:ext cx="708900" cy="761981"/>
              <a:chOff x="3732929" y="3505838"/>
              <a:chExt cx="708900" cy="761981"/>
            </a:xfrm>
          </p:grpSpPr>
          <p:cxnSp>
            <p:nvCxnSpPr>
              <p:cNvPr id="58" name="Google Shape;163;p17">
                <a:extLst>
                  <a:ext uri="{FF2B5EF4-FFF2-40B4-BE49-F238E27FC236}">
                    <a16:creationId xmlns:a16="http://schemas.microsoft.com/office/drawing/2014/main" id="{314309C7-635B-197A-4428-15BB25A523A7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4087419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165;p17">
                <a:extLst>
                  <a:ext uri="{FF2B5EF4-FFF2-40B4-BE49-F238E27FC236}">
                    <a16:creationId xmlns:a16="http://schemas.microsoft.com/office/drawing/2014/main" id="{77AFFD15-58D2-AD61-00E8-B55A0CE2A5B9}"/>
                  </a:ext>
                </a:extLst>
              </p:cNvPr>
              <p:cNvSpPr/>
              <p:nvPr/>
            </p:nvSpPr>
            <p:spPr>
              <a:xfrm>
                <a:off x="3990207" y="3696900"/>
                <a:ext cx="194400" cy="19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0" name="Google Shape;166;p17">
                <a:extLst>
                  <a:ext uri="{FF2B5EF4-FFF2-40B4-BE49-F238E27FC236}">
                    <a16:creationId xmlns:a16="http://schemas.microsoft.com/office/drawing/2014/main" id="{7F34C475-53AF-CF92-FE34-C1008E7C4824}"/>
                  </a:ext>
                </a:extLst>
              </p:cNvPr>
              <p:cNvSpPr txBox="1"/>
              <p:nvPr/>
            </p:nvSpPr>
            <p:spPr>
              <a:xfrm>
                <a:off x="3732929" y="3971419"/>
                <a:ext cx="708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9.13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5" name="Google Shape;167;p17">
              <a:extLst>
                <a:ext uri="{FF2B5EF4-FFF2-40B4-BE49-F238E27FC236}">
                  <a16:creationId xmlns:a16="http://schemas.microsoft.com/office/drawing/2014/main" id="{98580F11-27A9-3223-91C3-F34E26581B5B}"/>
                </a:ext>
              </a:extLst>
            </p:cNvPr>
            <p:cNvGrpSpPr/>
            <p:nvPr/>
          </p:nvGrpSpPr>
          <p:grpSpPr>
            <a:xfrm>
              <a:off x="3325238" y="2469207"/>
              <a:ext cx="1524331" cy="1036631"/>
              <a:chOff x="3325238" y="2469207"/>
              <a:chExt cx="1524331" cy="1036631"/>
            </a:xfrm>
          </p:grpSpPr>
          <p:sp>
            <p:nvSpPr>
              <p:cNvPr id="56" name="Google Shape;164;p17">
                <a:extLst>
                  <a:ext uri="{FF2B5EF4-FFF2-40B4-BE49-F238E27FC236}">
                    <a16:creationId xmlns:a16="http://schemas.microsoft.com/office/drawing/2014/main" id="{E293A590-7ED8-BB8D-E321-E02C017CCD9F}"/>
                  </a:ext>
                </a:extLst>
              </p:cNvPr>
              <p:cNvSpPr txBox="1"/>
              <p:nvPr/>
            </p:nvSpPr>
            <p:spPr>
              <a:xfrm>
                <a:off x="3325269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en" altLang="ko-KR" sz="2200" b="1">
                    <a:latin typeface="+mj-ea"/>
                    <a:ea typeface="+mj-ea"/>
                    <a:cs typeface="Fira Sans"/>
                    <a:sym typeface="Fira Sans"/>
                  </a:rPr>
                  <a:t>UI/UX </a:t>
                </a:r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구현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데이터 모델링</a:t>
                </a:r>
                <a:endParaRPr lang="en-US" altLang="ko-KR" sz="2200" b="1">
                  <a:latin typeface="+mj-ea"/>
                  <a:ea typeface="+mj-ea"/>
                  <a:cs typeface="Fira Sans"/>
                  <a:sym typeface="Fira Sans"/>
                </a:endParaRPr>
              </a:p>
              <a:p>
                <a:pPr algn="ctr"/>
                <a:r>
                  <a:rPr lang="ko-KR" altLang="en-US" sz="2200" b="1">
                    <a:latin typeface="+mj-ea"/>
                    <a:ea typeface="+mj-ea"/>
                    <a:cs typeface="Fira Sans"/>
                    <a:sym typeface="Fira Sans"/>
                  </a:rPr>
                  <a:t>설계모듈 구현</a:t>
                </a:r>
                <a:endParaRPr lang="ko-KR" altLang="en-US" sz="2200" b="1" dirty="0">
                  <a:latin typeface="+mj-ea"/>
                  <a:ea typeface="+mj-ea"/>
                  <a:cs typeface="Fira Sans"/>
                  <a:sym typeface="Fira Sans"/>
                </a:endParaRPr>
              </a:p>
            </p:txBody>
          </p:sp>
          <p:sp>
            <p:nvSpPr>
              <p:cNvPr id="57" name="Google Shape;168;p17">
                <a:extLst>
                  <a:ext uri="{FF2B5EF4-FFF2-40B4-BE49-F238E27FC236}">
                    <a16:creationId xmlns:a16="http://schemas.microsoft.com/office/drawing/2014/main" id="{944B5CF6-892D-2062-8D77-DAEF6706725E}"/>
                  </a:ext>
                </a:extLst>
              </p:cNvPr>
              <p:cNvSpPr txBox="1"/>
              <p:nvPr/>
            </p:nvSpPr>
            <p:spPr>
              <a:xfrm>
                <a:off x="3325238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rgbClr val="7030A0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구현</a:t>
                </a:r>
                <a:endParaRPr lang="ko-KR" altLang="en-US" sz="3600" b="1" dirty="0">
                  <a:solidFill>
                    <a:srgbClr val="7030A0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1" name="Google Shape;169;p17">
            <a:extLst>
              <a:ext uri="{FF2B5EF4-FFF2-40B4-BE49-F238E27FC236}">
                <a16:creationId xmlns:a16="http://schemas.microsoft.com/office/drawing/2014/main" id="{23B3EE54-65AD-2586-2BBD-EDBBC4992243}"/>
              </a:ext>
            </a:extLst>
          </p:cNvPr>
          <p:cNvGrpSpPr/>
          <p:nvPr/>
        </p:nvGrpSpPr>
        <p:grpSpPr>
          <a:xfrm>
            <a:off x="12648414" y="5356276"/>
            <a:ext cx="3048786" cy="3597224"/>
            <a:chOff x="5263325" y="2469207"/>
            <a:chExt cx="1524393" cy="1798612"/>
          </a:xfrm>
        </p:grpSpPr>
        <p:grpSp>
          <p:nvGrpSpPr>
            <p:cNvPr id="62" name="Google Shape;170;p17">
              <a:extLst>
                <a:ext uri="{FF2B5EF4-FFF2-40B4-BE49-F238E27FC236}">
                  <a16:creationId xmlns:a16="http://schemas.microsoft.com/office/drawing/2014/main" id="{A6DC608B-4163-C183-0FB5-E8F30D2B2D66}"/>
                </a:ext>
              </a:extLst>
            </p:cNvPr>
            <p:cNvGrpSpPr/>
            <p:nvPr/>
          </p:nvGrpSpPr>
          <p:grpSpPr>
            <a:xfrm>
              <a:off x="5671049" y="3505838"/>
              <a:ext cx="822511" cy="761981"/>
              <a:chOff x="5671049" y="3505838"/>
              <a:chExt cx="822511" cy="761981"/>
            </a:xfrm>
          </p:grpSpPr>
          <p:cxnSp>
            <p:nvCxnSpPr>
              <p:cNvPr id="66" name="Google Shape;171;p17">
                <a:extLst>
                  <a:ext uri="{FF2B5EF4-FFF2-40B4-BE49-F238E27FC236}">
                    <a16:creationId xmlns:a16="http://schemas.microsoft.com/office/drawing/2014/main" id="{A8150612-2D07-B2F8-C050-1CF7F263C355}"/>
                  </a:ext>
                </a:extLst>
              </p:cNvPr>
              <p:cNvCxnSpPr>
                <a:stCxn id="64" idx="2"/>
              </p:cNvCxnSpPr>
              <p:nvPr/>
            </p:nvCxnSpPr>
            <p:spPr>
              <a:xfrm>
                <a:off x="6025568" y="3505838"/>
                <a:ext cx="0" cy="32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" name="Google Shape;173;p17">
                <a:extLst>
                  <a:ext uri="{FF2B5EF4-FFF2-40B4-BE49-F238E27FC236}">
                    <a16:creationId xmlns:a16="http://schemas.microsoft.com/office/drawing/2014/main" id="{0A74BDA8-697F-B45C-ECB2-E11D38681C4B}"/>
                  </a:ext>
                </a:extLst>
              </p:cNvPr>
              <p:cNvSpPr/>
              <p:nvPr/>
            </p:nvSpPr>
            <p:spPr>
              <a:xfrm>
                <a:off x="5928312" y="3696900"/>
                <a:ext cx="194400" cy="19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>
                  <a:latin typeface="+mj-ea"/>
                  <a:ea typeface="+mj-ea"/>
                </a:endParaRPr>
              </a:p>
            </p:txBody>
          </p:sp>
          <p:sp>
            <p:nvSpPr>
              <p:cNvPr id="68" name="Google Shape;174;p17">
                <a:extLst>
                  <a:ext uri="{FF2B5EF4-FFF2-40B4-BE49-F238E27FC236}">
                    <a16:creationId xmlns:a16="http://schemas.microsoft.com/office/drawing/2014/main" id="{94BCE4E0-0A57-E918-F0AE-05BD4EF311AB}"/>
                  </a:ext>
                </a:extLst>
              </p:cNvPr>
              <p:cNvSpPr txBox="1"/>
              <p:nvPr/>
            </p:nvSpPr>
            <p:spPr>
              <a:xfrm>
                <a:off x="5671049" y="3971419"/>
                <a:ext cx="822511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-US" sz="3600">
                    <a:solidFill>
                      <a:schemeClr val="dk1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10.11</a:t>
                </a:r>
                <a:endParaRPr sz="3600" dirty="0">
                  <a:solidFill>
                    <a:schemeClr val="dk1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63" name="Google Shape;175;p17">
              <a:extLst>
                <a:ext uri="{FF2B5EF4-FFF2-40B4-BE49-F238E27FC236}">
                  <a16:creationId xmlns:a16="http://schemas.microsoft.com/office/drawing/2014/main" id="{98CEF1AE-30FB-4893-14CD-87BAFDF9BDA6}"/>
                </a:ext>
              </a:extLst>
            </p:cNvPr>
            <p:cNvGrpSpPr/>
            <p:nvPr/>
          </p:nvGrpSpPr>
          <p:grpSpPr>
            <a:xfrm>
              <a:off x="5263325" y="2469207"/>
              <a:ext cx="1524393" cy="1036631"/>
              <a:chOff x="5263325" y="2469207"/>
              <a:chExt cx="1524393" cy="1036631"/>
            </a:xfrm>
          </p:grpSpPr>
          <p:sp>
            <p:nvSpPr>
              <p:cNvPr id="64" name="Google Shape;172;p17">
                <a:extLst>
                  <a:ext uri="{FF2B5EF4-FFF2-40B4-BE49-F238E27FC236}">
                    <a16:creationId xmlns:a16="http://schemas.microsoft.com/office/drawing/2014/main" id="{AE1D2220-BE44-5311-DA12-2A6E5BC666C7}"/>
                  </a:ext>
                </a:extLst>
              </p:cNvPr>
              <p:cNvSpPr txBox="1"/>
              <p:nvPr/>
            </p:nvSpPr>
            <p:spPr>
              <a:xfrm>
                <a:off x="5263418" y="2771438"/>
                <a:ext cx="1524300" cy="7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algn="ctr"/>
                <a:r>
                  <a:rPr lang="ko-KR" altLang="en-US" sz="2200" b="1" dirty="0">
                    <a:latin typeface="+mj-ea"/>
                    <a:ea typeface="+mj-ea"/>
                    <a:sym typeface="Fira Sans"/>
                  </a:rPr>
                  <a:t>결과보고서 작성</a:t>
                </a:r>
                <a:endParaRPr lang="en-US" altLang="ko-KR" sz="2200" b="1" dirty="0">
                  <a:latin typeface="+mj-ea"/>
                  <a:ea typeface="+mj-ea"/>
                  <a:sym typeface="Fira Sans"/>
                </a:endParaRPr>
              </a:p>
              <a:p>
                <a:pPr algn="ctr"/>
                <a:endParaRPr lang="ko-KR" altLang="en-US" sz="2200" b="1" dirty="0">
                  <a:latin typeface="+mj-ea"/>
                  <a:ea typeface="+mj-ea"/>
                  <a:sym typeface="Fira Sans"/>
                </a:endParaRPr>
              </a:p>
            </p:txBody>
          </p:sp>
          <p:sp>
            <p:nvSpPr>
              <p:cNvPr id="65" name="Google Shape;176;p17">
                <a:extLst>
                  <a:ext uri="{FF2B5EF4-FFF2-40B4-BE49-F238E27FC236}">
                    <a16:creationId xmlns:a16="http://schemas.microsoft.com/office/drawing/2014/main" id="{13282FF6-D93D-70A1-3F31-58A4FF2A98C1}"/>
                  </a:ext>
                </a:extLst>
              </p:cNvPr>
              <p:cNvSpPr txBox="1"/>
              <p:nvPr/>
            </p:nvSpPr>
            <p:spPr>
              <a:xfrm>
                <a:off x="5263325" y="2469207"/>
                <a:ext cx="1524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r>
                  <a:rPr lang="ko-KR" altLang="en-US" sz="3600" b="1">
                    <a:solidFill>
                      <a:schemeClr val="accent6"/>
                    </a:solidFill>
                    <a:latin typeface="+mj-ea"/>
                    <a:ea typeface="+mj-ea"/>
                    <a:cs typeface="Fira Sans Extra Condensed Medium"/>
                    <a:sym typeface="Fira Sans Extra Condensed Medium"/>
                  </a:rPr>
                  <a:t>최종발표</a:t>
                </a:r>
                <a:endParaRPr lang="ko-KR" altLang="en-US" sz="3600" b="1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258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절차 및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방법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E835F-5F74-E41A-01E1-0100E513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" y="3467100"/>
            <a:ext cx="16290246" cy="4114799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989BF65A-FC23-C2C1-7B28-2DF50D63BF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321239"/>
              </p:ext>
            </p:extLst>
          </p:nvPr>
        </p:nvGraphicFramePr>
        <p:xfrm>
          <a:off x="14478000" y="428931"/>
          <a:ext cx="1800000" cy="1569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989BF65A-FC23-C2C1-7B28-2DF50D63BF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8000" y="428931"/>
                        <a:ext cx="1800000" cy="1569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27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11087100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">
            <a:extLst>
              <a:ext uri="{FF2B5EF4-FFF2-40B4-BE49-F238E27FC236}">
                <a16:creationId xmlns:a16="http://schemas.microsoft.com/office/drawing/2014/main" id="{6E7BE5EF-F933-6BFE-2991-0677677D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62300"/>
            <a:ext cx="1629024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99441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 descr="텍스트, 스크린샷, 라인, 번호이(가) 표시된 사진">
            <a:extLst>
              <a:ext uri="{FF2B5EF4-FFF2-40B4-BE49-F238E27FC236}">
                <a16:creationId xmlns:a16="http://schemas.microsoft.com/office/drawing/2014/main" id="{1442B38C-1271-F82E-95DD-630477B42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76504"/>
            <a:ext cx="14782800" cy="65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8953500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03  </a:t>
            </a:r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프로젝트 수행 절차 </a:t>
            </a:r>
            <a:r>
              <a:rPr lang="ko-KR" altLang="en-US" sz="3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및 방법 </a:t>
            </a:r>
            <a:r>
              <a:rPr lang="ko-KR" altLang="en-US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맑은 고딕" panose="020B0503020000020004" pitchFamily="50" charset="-127"/>
              </a:rPr>
              <a:t> </a:t>
            </a:r>
            <a:r>
              <a:rPr lang="en-US" altLang="ko-KR" sz="2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Inter Bold" panose="020B0600000101010101" charset="0"/>
                <a:ea typeface="Inter Bold" panose="020B0600000101010101" charset="0"/>
              </a:rPr>
              <a:t>–  WBS</a:t>
            </a:r>
            <a:endParaRPr lang="en-US" altLang="ko-KR" sz="2600" b="1" u="none" strike="noStrike" dirty="0"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C76D6A3-2B5B-865A-90D5-5FD6893DE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5" name="그림 4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A3050B63-5C6E-D958-E617-DC6E1952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" y="3009899"/>
            <a:ext cx="16459200" cy="55626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1D887D-1698-2C6B-953A-0C5AE758A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229100"/>
            <a:ext cx="884195" cy="350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C13C7-9294-6D7D-47C2-F16E67F5B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7505700"/>
            <a:ext cx="876476" cy="8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2764</Words>
  <Application>Microsoft Office PowerPoint</Application>
  <PresentationFormat>사용자 지정</PresentationFormat>
  <Paragraphs>552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Inter</vt:lpstr>
      <vt:lpstr>Calibri</vt:lpstr>
      <vt:lpstr>Source Han Sans KR</vt:lpstr>
      <vt:lpstr>맑은 고딕</vt:lpstr>
      <vt:lpstr>Inter Bold</vt:lpstr>
      <vt:lpstr>Arial</vt:lpstr>
      <vt:lpstr>Source Han Sans KR Bold</vt:lpstr>
      <vt:lpstr>Consolas</vt:lpstr>
      <vt:lpstr>Malgun Gothic Semilight</vt:lpstr>
      <vt:lpstr>Office Theme</vt:lpstr>
      <vt:lpstr>Worksheet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필문 정</cp:lastModifiedBy>
  <cp:revision>128</cp:revision>
  <dcterms:created xsi:type="dcterms:W3CDTF">2006-08-16T00:00:00Z</dcterms:created>
  <dcterms:modified xsi:type="dcterms:W3CDTF">2024-10-11T05:50:07Z</dcterms:modified>
  <dc:identifier>DAGST2B_a58</dc:identifier>
</cp:coreProperties>
</file>